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2.bin" ContentType="application/vnd.openxmlformats-officedocument.oleObject"/>
  <Override PartName="/ppt/notesSlides/notesSlide4.xml" ContentType="application/vnd.openxmlformats-officedocument.presentationml.notesSlide+xml"/>
  <Override PartName="/ppt/embeddings/oleObject3.bin" ContentType="application/vnd.openxmlformats-officedocument.oleObject"/>
  <Override PartName="/ppt/notesSlides/notesSlide5.xml" ContentType="application/vnd.openxmlformats-officedocument.presentationml.notesSlide+xml"/>
  <Override PartName="/ppt/embeddings/oleObject4.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8.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7"/>
  </p:notesMasterIdLst>
  <p:sldIdLst>
    <p:sldId id="257" r:id="rId2"/>
    <p:sldId id="258"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94" r:id="rId18"/>
    <p:sldId id="275" r:id="rId19"/>
    <p:sldId id="295" r:id="rId20"/>
    <p:sldId id="279" r:id="rId21"/>
    <p:sldId id="280" r:id="rId22"/>
    <p:sldId id="281" r:id="rId23"/>
    <p:sldId id="282" r:id="rId24"/>
    <p:sldId id="288" r:id="rId25"/>
    <p:sldId id="289" r:id="rId26"/>
    <p:sldId id="290" r:id="rId27"/>
    <p:sldId id="283" r:id="rId28"/>
    <p:sldId id="284" r:id="rId29"/>
    <p:sldId id="287" r:id="rId30"/>
    <p:sldId id="285" r:id="rId31"/>
    <p:sldId id="286" r:id="rId32"/>
    <p:sldId id="296" r:id="rId33"/>
    <p:sldId id="291" r:id="rId34"/>
    <p:sldId id="293" r:id="rId35"/>
    <p:sldId id="292"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oe Field" initials="Z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1E77"/>
    <a:srgbClr val="1A2286"/>
    <a:srgbClr val="1B238D"/>
    <a:srgbClr val="1F28A1"/>
    <a:srgbClr val="000066"/>
    <a:srgbClr val="FFFF00"/>
    <a:srgbClr val="FF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851" autoAdjust="0"/>
  </p:normalViewPr>
  <p:slideViewPr>
    <p:cSldViewPr snapToGrid="0">
      <p:cViewPr>
        <p:scale>
          <a:sx n="100" d="100"/>
          <a:sy n="100" d="100"/>
        </p:scale>
        <p:origin x="-80" y="-3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 Id="rId2"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2.wmf"/><Relationship Id="rId4" Type="http://schemas.openxmlformats.org/officeDocument/2006/relationships/image" Target="../media/image23.wmf"/><Relationship Id="rId1" Type="http://schemas.openxmlformats.org/officeDocument/2006/relationships/image" Target="../media/image20.wmf"/><Relationship Id="rId2"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870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0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87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A4BE742-F341-9148-A94E-C374EDF98398}" type="slidenum">
              <a:rPr lang="en-US"/>
              <a:pPr>
                <a:defRPr/>
              </a:pPr>
              <a:t>‹#›</a:t>
            </a:fld>
            <a:endParaRPr lang="en-US"/>
          </a:p>
        </p:txBody>
      </p:sp>
    </p:spTree>
    <p:extLst>
      <p:ext uri="{BB962C8B-B14F-4D97-AF65-F5344CB8AC3E}">
        <p14:creationId xmlns:p14="http://schemas.microsoft.com/office/powerpoint/2010/main" val="38214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3A5C5-8792-4AB4-9260-F55D2C39ABBF}" type="slidenum">
              <a:rPr lang="en-US"/>
              <a:pPr/>
              <a:t>6</a:t>
            </a:fld>
            <a:endParaRPr 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C147C-1FDF-4FE6-987D-154FB7B5DFF7}" type="slidenum">
              <a:rPr lang="en-US"/>
              <a:pPr/>
              <a:t>7</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xfrm>
            <a:off x="914400" y="4343400"/>
            <a:ext cx="5029200" cy="4114800"/>
          </a:xfrm>
        </p:spPr>
        <p:txBody>
          <a:bodyPr/>
          <a:lstStyle/>
          <a:p>
            <a:r>
              <a:rPr lang="en-GB"/>
              <a:t>One of the simplest models we use in statistics is the mean. Some of you may have trouble thinking of the mean as a model, but in fact it is because it represents a summary of data. The mean is a hypothetical value that can be calculated for any data set, it doesn’t have to be a value that is actually observed in the data set. For example, if we took five statistics lecturers and measured the number of friends that they had, we might find the following data: 1, 3, 4, 3, 2. If we take the mean number of friends, this can be calculated by adding the values we obtained, and dividing by the number of values measured:. Now, we know that it is impossible to have 2.6 friends (unless you chop someone up with a chainsaw and befriend part of their remains, which in practice has proved disturbing) so the mean value is a </a:t>
            </a:r>
            <a:r>
              <a:rPr lang="en-GB" i="1"/>
              <a:t>hypothetical</a:t>
            </a:r>
            <a:r>
              <a:rPr lang="en-GB"/>
              <a:t> value. As such, the mean is a model that we create to summarise our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EC8DA5-FEB4-4139-895C-2D2A99FE678B}" type="slidenum">
              <a:rPr lang="en-US"/>
              <a:pPr/>
              <a:t>8</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xfrm>
            <a:off x="914400" y="4343400"/>
            <a:ext cx="5029200" cy="4114800"/>
          </a:xfrm>
        </p:spPr>
        <p:txBody>
          <a:bodyPr/>
          <a:lstStyle/>
          <a:p>
            <a:pPr algn="just">
              <a:spcAft>
                <a:spcPts val="1000"/>
              </a:spcAft>
            </a:pP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CBD356-AA94-404F-A7AD-0C46C5695522}" type="slidenum">
              <a:rPr lang="en-US"/>
              <a:pPr/>
              <a:t>9</a:t>
            </a:fld>
            <a:endParaRPr lang="en-US"/>
          </a:p>
        </p:txBody>
      </p:sp>
      <p:sp>
        <p:nvSpPr>
          <p:cNvPr id="156674" name="Rectangle 2"/>
          <p:cNvSpPr>
            <a:spLocks noGrp="1" noRot="1" noChangeAspect="1" noChangeArrowheads="1" noTextEdit="1"/>
          </p:cNvSpPr>
          <p:nvPr>
            <p:ph type="sldImg"/>
          </p:nvPr>
        </p:nvSpPr>
        <p:spPr>
          <a:xfrm>
            <a:off x="1182688" y="708025"/>
            <a:ext cx="4537075" cy="3402013"/>
          </a:xfrm>
          <a:ln/>
        </p:spPr>
      </p:sp>
      <p:sp>
        <p:nvSpPr>
          <p:cNvPr id="156675" name="Rectangle 3"/>
          <p:cNvSpPr>
            <a:spLocks noGrp="1" noChangeArrowheads="1"/>
          </p:cNvSpPr>
          <p:nvPr>
            <p:ph type="body" idx="1"/>
          </p:nvPr>
        </p:nvSpPr>
        <p:spPr>
          <a:xfrm>
            <a:off x="941388" y="4322763"/>
            <a:ext cx="5019675" cy="4111625"/>
          </a:xfrm>
        </p:spPr>
        <p:txBody>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BE6995-FEC7-4B20-A23D-939F708BE84D}" type="slidenum">
              <a:rPr lang="en-US"/>
              <a:pPr/>
              <a:t>12</a:t>
            </a:fld>
            <a:endParaRPr lang="en-US"/>
          </a:p>
        </p:txBody>
      </p:sp>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40584-D0AF-49F2-8C41-D217A6620F7C}" type="slidenum">
              <a:rPr lang="en-US"/>
              <a:pPr/>
              <a:t>15</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A149B1C3-1195-4473-96F8-3B554E218D02}" type="slidenum">
              <a:rPr lang="en-US" smtClean="0"/>
              <a:pPr/>
              <a:t>16</a:t>
            </a:fld>
            <a:endParaRPr lang="en-US" smtClean="0"/>
          </a:p>
        </p:txBody>
      </p:sp>
      <p:sp>
        <p:nvSpPr>
          <p:cNvPr id="40963" name="Rectangle 2"/>
          <p:cNvSpPr>
            <a:spLocks noGrp="1" noRot="1" noChangeAspect="1" noChangeArrowheads="1" noTextEdit="1"/>
          </p:cNvSpPr>
          <p:nvPr>
            <p:ph type="sldImg"/>
          </p:nvPr>
        </p:nvSpPr>
        <p:spPr>
          <a:xfrm>
            <a:off x="1182688" y="708025"/>
            <a:ext cx="4537075" cy="3402013"/>
          </a:xfrm>
          <a:ln/>
        </p:spPr>
      </p:sp>
      <p:sp>
        <p:nvSpPr>
          <p:cNvPr id="40964" name="Rectangle 3"/>
          <p:cNvSpPr>
            <a:spLocks noGrp="1" noChangeArrowheads="1"/>
          </p:cNvSpPr>
          <p:nvPr>
            <p:ph type="body" idx="1"/>
          </p:nvPr>
        </p:nvSpPr>
        <p:spPr>
          <a:xfrm>
            <a:off x="941388" y="4322763"/>
            <a:ext cx="5019675" cy="4111625"/>
          </a:xfrm>
          <a:noFill/>
          <a:ln/>
        </p:spPr>
        <p:txBody>
          <a:bodyPr/>
          <a:lstStyle/>
          <a:p>
            <a:pPr eaLnBrk="1" hangingPunct="1"/>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582C0A-9BF3-4465-B8F6-13CEABCEE757}" type="slidenum">
              <a:rPr lang="en-US"/>
              <a:pPr/>
              <a:t>21</a:t>
            </a:fld>
            <a:endParaRPr 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xfrm>
            <a:off x="914400" y="4343400"/>
            <a:ext cx="5029200" cy="4114800"/>
          </a:xfrm>
        </p:spPr>
        <p:txBody>
          <a:bodyPr/>
          <a:lstStyle/>
          <a:p>
            <a:pPr algn="just">
              <a:spcAft>
                <a:spcPts val="1000"/>
              </a:spcAft>
            </a:pPr>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A2A1AE41-72C7-4F8C-B8C3-CE068D61AABA}" type="slidenum">
              <a:rPr lang="en-US" smtClean="0"/>
              <a:pPr/>
              <a:t>25</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14400" y="4343400"/>
            <a:ext cx="5029200" cy="4114800"/>
          </a:xfrm>
          <a:noFill/>
          <a:ln/>
        </p:spPr>
        <p:txBody>
          <a:bodyPr/>
          <a:lstStyle/>
          <a:p>
            <a:pPr eaLnBrk="1" hangingPunct="1"/>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2130425"/>
            <a:ext cx="7340600" cy="1470025"/>
          </a:xfrm>
        </p:spPr>
        <p:txBody>
          <a:bodyPr/>
          <a:lstStyle/>
          <a:p>
            <a:r>
              <a:rPr lang="en-GB" smtClean="0"/>
              <a:t>Click to edit Master title style</a:t>
            </a:r>
            <a:endParaRPr lang="en-GB" dirty="0"/>
          </a:p>
        </p:txBody>
      </p:sp>
      <p:sp>
        <p:nvSpPr>
          <p:cNvPr id="3" name="Subtitle 2"/>
          <p:cNvSpPr>
            <a:spLocks noGrp="1"/>
          </p:cNvSpPr>
          <p:nvPr>
            <p:ph type="subTitle" idx="1"/>
          </p:nvPr>
        </p:nvSpPr>
        <p:spPr>
          <a:xfrm>
            <a:off x="1625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dirty="0"/>
          </a:p>
        </p:txBody>
      </p:sp>
    </p:spTree>
    <p:extLst>
      <p:ext uri="{BB962C8B-B14F-4D97-AF65-F5344CB8AC3E}">
        <p14:creationId xmlns:p14="http://schemas.microsoft.com/office/powerpoint/2010/main" val="17393808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41812842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6425" y="274638"/>
            <a:ext cx="1730375" cy="5851525"/>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1763713" y="274638"/>
            <a:ext cx="5040312"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633508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63713" y="274638"/>
            <a:ext cx="6923087"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77901" y="274638"/>
            <a:ext cx="7708900" cy="1143000"/>
          </a:xfrm>
        </p:spPr>
        <p:txBody>
          <a:bodyPr/>
          <a:lstStyle/>
          <a:p>
            <a:r>
              <a:rPr lang="en-GB" smtClean="0"/>
              <a:t>Click to edit Master title style</a:t>
            </a:r>
            <a:endParaRPr lang="en-GB" dirty="0"/>
          </a:p>
        </p:txBody>
      </p:sp>
      <p:sp>
        <p:nvSpPr>
          <p:cNvPr id="3" name="Text Placeholder 2"/>
          <p:cNvSpPr>
            <a:spLocks noGrp="1"/>
          </p:cNvSpPr>
          <p:nvPr>
            <p:ph type="body" sz="half" idx="1"/>
          </p:nvPr>
        </p:nvSpPr>
        <p:spPr>
          <a:xfrm>
            <a:off x="977901" y="1600200"/>
            <a:ext cx="7708900" cy="21859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977901" y="3938588"/>
            <a:ext cx="7708900" cy="218757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76793275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63713" y="274638"/>
            <a:ext cx="6923087" cy="1143000"/>
          </a:xfrm>
        </p:spPr>
        <p:txBody>
          <a:bodyPr/>
          <a:lstStyle/>
          <a:p>
            <a:r>
              <a:rPr lang="en-GB" smtClean="0"/>
              <a:t>Click to edit Master title style</a:t>
            </a:r>
            <a:endParaRPr lang="en-GB"/>
          </a:p>
        </p:txBody>
      </p:sp>
      <p:sp>
        <p:nvSpPr>
          <p:cNvPr id="3" name="Text Placeholder 2"/>
          <p:cNvSpPr>
            <a:spLocks noGrp="1"/>
          </p:cNvSpPr>
          <p:nvPr>
            <p:ph type="body" sz="half" idx="1"/>
          </p:nvPr>
        </p:nvSpPr>
        <p:spPr>
          <a:xfrm>
            <a:off x="1763713" y="1600200"/>
            <a:ext cx="3384550"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5300663" y="1600200"/>
            <a:ext cx="3386137"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noChangeArrowheads="1"/>
          </p:cNvSpPr>
          <p:nvPr>
            <p:ph type="dt" sz="half" idx="10"/>
          </p:nvPr>
        </p:nvSpPr>
        <p:spPr>
          <a:xfrm>
            <a:off x="457200" y="6381750"/>
            <a:ext cx="2133600" cy="339725"/>
          </a:xfrm>
          <a:prstGeom prst="rect">
            <a:avLst/>
          </a:prstGeom>
          <a:ln/>
        </p:spPr>
        <p:txBody>
          <a:bodyPr/>
          <a:lstStyle>
            <a:lvl1pPr>
              <a:defRPr/>
            </a:lvl1pPr>
          </a:lstStyle>
          <a:p>
            <a:r>
              <a:rPr lang="en-US"/>
              <a:t>Slide </a:t>
            </a:r>
            <a:fld id="{BDF85106-AC1E-B04B-98E8-4099A3202C19}" type="slidenum">
              <a:rPr lang="en-US"/>
              <a:pPr/>
              <a:t>‹#›</a:t>
            </a:fld>
            <a:endParaRPr lang="en-US"/>
          </a:p>
        </p:txBody>
      </p:sp>
    </p:spTree>
    <p:extLst>
      <p:ext uri="{BB962C8B-B14F-4D97-AF65-F5344CB8AC3E}">
        <p14:creationId xmlns:p14="http://schemas.microsoft.com/office/powerpoint/2010/main" val="1715529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accent2">
                    <a:lumMod val="75000"/>
                  </a:schemeClr>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059451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2">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3">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4">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5">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7599" y="4406900"/>
            <a:ext cx="7377113" cy="1362075"/>
          </a:xfrm>
        </p:spPr>
        <p:txBody>
          <a:bodyPr anchor="t"/>
          <a:lstStyle>
            <a:lvl1pPr algn="l">
              <a:defRPr sz="4000" b="1" cap="all"/>
            </a:lvl1pPr>
          </a:lstStyle>
          <a:p>
            <a:r>
              <a:rPr lang="en-GB" smtClean="0"/>
              <a:t>Click to edit Master title style</a:t>
            </a:r>
            <a:endParaRPr lang="en-GB" dirty="0"/>
          </a:p>
        </p:txBody>
      </p:sp>
      <p:sp>
        <p:nvSpPr>
          <p:cNvPr id="3" name="Text Placeholder 2"/>
          <p:cNvSpPr>
            <a:spLocks noGrp="1"/>
          </p:cNvSpPr>
          <p:nvPr>
            <p:ph type="body" idx="1"/>
          </p:nvPr>
        </p:nvSpPr>
        <p:spPr>
          <a:xfrm>
            <a:off x="1117599" y="2906713"/>
            <a:ext cx="7377113"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18211215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1141412" y="1600200"/>
            <a:ext cx="36972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5041901" y="1600200"/>
            <a:ext cx="3644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36330296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143000"/>
          </a:xfrm>
        </p:spPr>
        <p:txBody>
          <a:bodyPr/>
          <a:lstStyle>
            <a:lvl1pPr>
              <a:defRPr/>
            </a:lvl1pPr>
          </a:lstStyle>
          <a:p>
            <a:r>
              <a:rPr lang="en-GB" smtClean="0"/>
              <a:t>Click to edit Master title style</a:t>
            </a:r>
            <a:endParaRPr lang="en-GB" dirty="0"/>
          </a:p>
        </p:txBody>
      </p:sp>
      <p:sp>
        <p:nvSpPr>
          <p:cNvPr id="3" name="Text Placeholder 2"/>
          <p:cNvSpPr>
            <a:spLocks noGrp="1"/>
          </p:cNvSpPr>
          <p:nvPr>
            <p:ph type="body" idx="1"/>
          </p:nvPr>
        </p:nvSpPr>
        <p:spPr>
          <a:xfrm>
            <a:off x="927100" y="1535113"/>
            <a:ext cx="35702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927100" y="2174875"/>
            <a:ext cx="35702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5" name="Text Placeholder 4"/>
          <p:cNvSpPr>
            <a:spLocks noGrp="1"/>
          </p:cNvSpPr>
          <p:nvPr>
            <p:ph type="body" sz="quarter" idx="3"/>
          </p:nvPr>
        </p:nvSpPr>
        <p:spPr>
          <a:xfrm>
            <a:off x="4864100" y="1535113"/>
            <a:ext cx="38227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876800" y="2174875"/>
            <a:ext cx="381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27833052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Tree>
    <p:extLst>
      <p:ext uri="{BB962C8B-B14F-4D97-AF65-F5344CB8AC3E}">
        <p14:creationId xmlns:p14="http://schemas.microsoft.com/office/powerpoint/2010/main" val="963251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3756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5500" y="273050"/>
            <a:ext cx="3008313" cy="1162050"/>
          </a:xfrm>
        </p:spPr>
        <p:txBody>
          <a:bodyPr anchor="b"/>
          <a:lstStyle>
            <a:lvl1pPr algn="l">
              <a:defRPr sz="2000" b="1"/>
            </a:lvl1pPr>
          </a:lstStyle>
          <a:p>
            <a:r>
              <a:rPr lang="en-GB" smtClean="0"/>
              <a:t>Click to edit Master title style</a:t>
            </a:r>
            <a:endParaRPr lang="en-GB" dirty="0"/>
          </a:p>
        </p:txBody>
      </p:sp>
      <p:sp>
        <p:nvSpPr>
          <p:cNvPr id="3" name="Content Placeholder 2"/>
          <p:cNvSpPr>
            <a:spLocks noGrp="1"/>
          </p:cNvSpPr>
          <p:nvPr>
            <p:ph idx="1"/>
          </p:nvPr>
        </p:nvSpPr>
        <p:spPr>
          <a:xfrm>
            <a:off x="3886200" y="273050"/>
            <a:ext cx="48006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Text Placeholder 3"/>
          <p:cNvSpPr>
            <a:spLocks noGrp="1"/>
          </p:cNvSpPr>
          <p:nvPr>
            <p:ph type="body" sz="half" idx="2"/>
          </p:nvPr>
        </p:nvSpPr>
        <p:spPr>
          <a:xfrm>
            <a:off x="8255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78432711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GB"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02768710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1143001" y="274638"/>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Heading</a:t>
            </a:r>
          </a:p>
        </p:txBody>
      </p:sp>
      <p:sp>
        <p:nvSpPr>
          <p:cNvPr id="1027" name="Rectangle 3"/>
          <p:cNvSpPr>
            <a:spLocks noGrp="1" noChangeArrowheads="1"/>
          </p:cNvSpPr>
          <p:nvPr>
            <p:ph type="body" idx="1"/>
          </p:nvPr>
        </p:nvSpPr>
        <p:spPr bwMode="auto">
          <a:xfrm>
            <a:off x="1155701" y="1600200"/>
            <a:ext cx="75311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61"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2" r:id="rId14"/>
  </p:sldLayoutIdLst>
  <p:timing>
    <p:tnLst>
      <p:par>
        <p:cTn xmlns:p14="http://schemas.microsoft.com/office/powerpoint/2010/main" id="1" dur="indefinite" restart="never" nodeType="tmRoot"/>
      </p:par>
    </p:tnLst>
  </p:timing>
  <p:hf sldNum="0" hdr="0" ftr="0"/>
  <p:txStyles>
    <p:titleStyle>
      <a:lvl1pPr algn="ctr" rtl="0" eaLnBrk="1" fontAlgn="base" hangingPunct="1">
        <a:spcBef>
          <a:spcPct val="0"/>
        </a:spcBef>
        <a:spcAft>
          <a:spcPct val="0"/>
        </a:spcAft>
        <a:defRPr sz="4400">
          <a:solidFill>
            <a:schemeClr val="accent1">
              <a:lumMod val="50000"/>
            </a:schemeClr>
          </a:solidFill>
          <a:latin typeface="+mj-lt"/>
          <a:ea typeface="ＭＳ Ｐゴシック" charset="-128"/>
          <a:cs typeface="ＭＳ Ｐゴシック" charset="-128"/>
        </a:defRPr>
      </a:lvl1pPr>
      <a:lvl2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333399"/>
          </a:solidFill>
          <a:latin typeface="Trebuchet MS" pitchFamily="34" charset="0"/>
        </a:defRPr>
      </a:lvl6pPr>
      <a:lvl7pPr marL="914400" algn="ctr" rtl="0" eaLnBrk="1" fontAlgn="base" hangingPunct="1">
        <a:spcBef>
          <a:spcPct val="0"/>
        </a:spcBef>
        <a:spcAft>
          <a:spcPct val="0"/>
        </a:spcAft>
        <a:defRPr sz="4400">
          <a:solidFill>
            <a:srgbClr val="333399"/>
          </a:solidFill>
          <a:latin typeface="Trebuchet MS" pitchFamily="34" charset="0"/>
        </a:defRPr>
      </a:lvl7pPr>
      <a:lvl8pPr marL="1371600" algn="ctr" rtl="0" eaLnBrk="1" fontAlgn="base" hangingPunct="1">
        <a:spcBef>
          <a:spcPct val="0"/>
        </a:spcBef>
        <a:spcAft>
          <a:spcPct val="0"/>
        </a:spcAft>
        <a:defRPr sz="4400">
          <a:solidFill>
            <a:srgbClr val="333399"/>
          </a:solidFill>
          <a:latin typeface="Trebuchet MS" pitchFamily="34" charset="0"/>
        </a:defRPr>
      </a:lvl8pPr>
      <a:lvl9pPr marL="1828800" algn="ctr" rtl="0" eaLnBrk="1" fontAlgn="base" hangingPunct="1">
        <a:spcBef>
          <a:spcPct val="0"/>
        </a:spcBef>
        <a:spcAft>
          <a:spcPct val="0"/>
        </a:spcAft>
        <a:defRPr sz="4400">
          <a:solidFill>
            <a:srgbClr val="333399"/>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accent2">
              <a:lumMod val="75000"/>
            </a:schemeClr>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800">
          <a:solidFill>
            <a:schemeClr val="accent1">
              <a:lumMod val="50000"/>
            </a:schemeClr>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accent1">
              <a:lumMod val="50000"/>
            </a:schemeClr>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5pPr>
      <a:lvl6pPr marL="2514600" indent="-228600" algn="l" rtl="0" eaLnBrk="1" fontAlgn="base" hangingPunct="1">
        <a:spcBef>
          <a:spcPct val="20000"/>
        </a:spcBef>
        <a:spcAft>
          <a:spcPct val="0"/>
        </a:spcAft>
        <a:buChar char="»"/>
        <a:defRPr sz="2000">
          <a:solidFill>
            <a:srgbClr val="333399"/>
          </a:solidFill>
          <a:latin typeface="+mn-lt"/>
        </a:defRPr>
      </a:lvl6pPr>
      <a:lvl7pPr marL="2971800" indent="-228600" algn="l" rtl="0" eaLnBrk="1" fontAlgn="base" hangingPunct="1">
        <a:spcBef>
          <a:spcPct val="20000"/>
        </a:spcBef>
        <a:spcAft>
          <a:spcPct val="0"/>
        </a:spcAft>
        <a:buChar char="»"/>
        <a:defRPr sz="2000">
          <a:solidFill>
            <a:srgbClr val="333399"/>
          </a:solidFill>
          <a:latin typeface="+mn-lt"/>
        </a:defRPr>
      </a:lvl7pPr>
      <a:lvl8pPr marL="3429000" indent="-228600" algn="l" rtl="0" eaLnBrk="1" fontAlgn="base" hangingPunct="1">
        <a:spcBef>
          <a:spcPct val="20000"/>
        </a:spcBef>
        <a:spcAft>
          <a:spcPct val="0"/>
        </a:spcAft>
        <a:buChar char="»"/>
        <a:defRPr sz="2000">
          <a:solidFill>
            <a:srgbClr val="333399"/>
          </a:solidFill>
          <a:latin typeface="+mn-lt"/>
        </a:defRPr>
      </a:lvl8pPr>
      <a:lvl9pPr marL="3886200" indent="-228600" algn="l" rtl="0" eaLnBrk="1" fontAlgn="base" hangingPunct="1">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2.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5.bin"/><Relationship Id="rId5" Type="http://schemas.openxmlformats.org/officeDocument/2006/relationships/image" Target="../media/image13.wmf"/><Relationship Id="rId1" Type="http://schemas.openxmlformats.org/officeDocument/2006/relationships/vmlDrawing" Target="../drawings/vmlDrawing5.vml"/><Relationship Id="rId2"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6.wmf"/><Relationship Id="rId5" Type="http://schemas.openxmlformats.org/officeDocument/2006/relationships/oleObject" Target="../embeddings/oleObject7.bin"/><Relationship Id="rId6" Type="http://schemas.openxmlformats.org/officeDocument/2006/relationships/image" Target="../media/image17.wmf"/><Relationship Id="rId7" Type="http://schemas.openxmlformats.org/officeDocument/2006/relationships/image" Target="../media/image18.gi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1" Type="http://schemas.openxmlformats.org/officeDocument/2006/relationships/image" Target="../media/image24.wmf"/><Relationship Id="rId12" Type="http://schemas.openxmlformats.org/officeDocument/2006/relationships/oleObject" Target="../embeddings/oleObject12.bin"/><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oleObject" Target="../embeddings/oleObject8.bin"/><Relationship Id="rId4" Type="http://schemas.openxmlformats.org/officeDocument/2006/relationships/image" Target="../media/image20.wmf"/><Relationship Id="rId5" Type="http://schemas.openxmlformats.org/officeDocument/2006/relationships/oleObject" Target="../embeddings/oleObject9.bin"/><Relationship Id="rId6" Type="http://schemas.openxmlformats.org/officeDocument/2006/relationships/image" Target="../media/image21.wmf"/><Relationship Id="rId7" Type="http://schemas.openxmlformats.org/officeDocument/2006/relationships/oleObject" Target="../embeddings/oleObject10.bin"/><Relationship Id="rId8" Type="http://schemas.openxmlformats.org/officeDocument/2006/relationships/image" Target="../media/image22.wmf"/><Relationship Id="rId9" Type="http://schemas.openxmlformats.org/officeDocument/2006/relationships/oleObject" Target="../embeddings/oleObject11.bin"/><Relationship Id="rId10" Type="http://schemas.openxmlformats.org/officeDocument/2006/relationships/image" Target="../media/image23.wmf"/></Relationships>
</file>

<file path=ppt/slides/_rels/slide23.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oleObject" Target="../embeddings/oleObject13.bin"/><Relationship Id="rId5" Type="http://schemas.openxmlformats.org/officeDocument/2006/relationships/image" Target="../media/image25.w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2.bin"/><Relationship Id="rId5" Type="http://schemas.openxmlformats.org/officeDocument/2006/relationships/image" Target="../media/image6.w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Everything You Ever wanted To Know About Statistics</a:t>
            </a:r>
            <a:endParaRPr lang="en-GB" dirty="0"/>
          </a:p>
        </p:txBody>
      </p:sp>
      <p:sp>
        <p:nvSpPr>
          <p:cNvPr id="3" name="Subtitle 2"/>
          <p:cNvSpPr>
            <a:spLocks noGrp="1"/>
          </p:cNvSpPr>
          <p:nvPr>
            <p:ph type="subTitle" idx="1"/>
          </p:nvPr>
        </p:nvSpPr>
        <p:spPr/>
        <p:txBody>
          <a:bodyPr/>
          <a:lstStyle/>
          <a:p>
            <a:r>
              <a:rPr lang="en-GB" smtClean="0"/>
              <a:t>Prof.</a:t>
            </a:r>
            <a:r>
              <a:rPr lang="en-GB" dirty="0" smtClean="0"/>
              <a:t> Andy Field</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07EC32F8-0C12-4E81-8BFD-4C25EC68810B}" type="slidenum">
              <a:rPr lang="en-US"/>
              <a:pPr/>
              <a:t>10</a:t>
            </a:fld>
            <a:endParaRPr lang="en-US"/>
          </a:p>
        </p:txBody>
      </p:sp>
      <p:sp>
        <p:nvSpPr>
          <p:cNvPr id="123906" name="Rectangle 2"/>
          <p:cNvSpPr>
            <a:spLocks noGrp="1" noChangeArrowheads="1"/>
          </p:cNvSpPr>
          <p:nvPr>
            <p:ph type="title"/>
          </p:nvPr>
        </p:nvSpPr>
        <p:spPr/>
        <p:txBody>
          <a:bodyPr/>
          <a:lstStyle/>
          <a:p>
            <a:r>
              <a:rPr lang="en-GB"/>
              <a:t>Measuring the ‘Fit’ of the Model</a:t>
            </a:r>
          </a:p>
        </p:txBody>
      </p:sp>
      <p:sp>
        <p:nvSpPr>
          <p:cNvPr id="123907" name="Rectangle 3"/>
          <p:cNvSpPr>
            <a:spLocks noGrp="1" noChangeArrowheads="1"/>
          </p:cNvSpPr>
          <p:nvPr>
            <p:ph type="body" idx="1"/>
          </p:nvPr>
        </p:nvSpPr>
        <p:spPr>
          <a:xfrm>
            <a:off x="1142977" y="1892300"/>
            <a:ext cx="7543824" cy="4233863"/>
          </a:xfrm>
        </p:spPr>
        <p:txBody>
          <a:bodyPr/>
          <a:lstStyle/>
          <a:p>
            <a:r>
              <a:rPr lang="en-GB" dirty="0"/>
              <a:t>The mean is a </a:t>
            </a:r>
            <a:r>
              <a:rPr lang="en-GB" i="1" dirty="0"/>
              <a:t>model</a:t>
            </a:r>
            <a:r>
              <a:rPr lang="en-GB" dirty="0"/>
              <a:t> of what happens in the real world: the </a:t>
            </a:r>
            <a:r>
              <a:rPr lang="en-GB" i="1" dirty="0"/>
              <a:t>typical</a:t>
            </a:r>
            <a:r>
              <a:rPr lang="en-GB" dirty="0"/>
              <a:t> score</a:t>
            </a:r>
          </a:p>
          <a:p>
            <a:r>
              <a:rPr lang="en-GB" dirty="0"/>
              <a:t>It is not a perfect representation of the data</a:t>
            </a:r>
          </a:p>
          <a:p>
            <a:r>
              <a:rPr lang="en-GB" dirty="0"/>
              <a:t>How can we assess how well the mean represents reality?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dissolve">
                                      <p:cBhvr>
                                        <p:cTn id="7" dur="500"/>
                                        <p:tgtEl>
                                          <p:spTgt spid="123906"/>
                                        </p:tgtEl>
                                      </p:cBhvr>
                                    </p:animEffect>
                                  </p:childTnLst>
                                </p:cTn>
                              </p:par>
                            </p:childTnLst>
                          </p:cTn>
                        </p:par>
                        <p:par>
                          <p:cTn id="8" fill="hold">
                            <p:stCondLst>
                              <p:cond delay="500"/>
                            </p:stCondLst>
                            <p:childTnLst>
                              <p:par>
                                <p:cTn id="9" presetID="9" presetClass="entr" presetSubtype="0" fill="hold" grpId="0" nodeType="afterEffect">
                                  <p:stCondLst>
                                    <p:cond delay="2000"/>
                                  </p:stCondLst>
                                  <p:childTnLst>
                                    <p:set>
                                      <p:cBhvr>
                                        <p:cTn id="10" dur="1" fill="hold">
                                          <p:stCondLst>
                                            <p:cond delay="0"/>
                                          </p:stCondLst>
                                        </p:cTn>
                                        <p:tgtEl>
                                          <p:spTgt spid="123907">
                                            <p:txEl>
                                              <p:pRg st="0" end="0"/>
                                            </p:txEl>
                                          </p:spTgt>
                                        </p:tgtEl>
                                        <p:attrNameLst>
                                          <p:attrName>style.visibility</p:attrName>
                                        </p:attrNameLst>
                                      </p:cBhvr>
                                      <p:to>
                                        <p:strVal val="visible"/>
                                      </p:to>
                                    </p:set>
                                    <p:animEffect transition="in" filter="dissolve">
                                      <p:cBhvr>
                                        <p:cTn id="11" dur="500"/>
                                        <p:tgtEl>
                                          <p:spTgt spid="123907">
                                            <p:txEl>
                                              <p:pRg st="0" end="0"/>
                                            </p:txEl>
                                          </p:spTgt>
                                        </p:tgtEl>
                                      </p:cBhvr>
                                    </p:animEffect>
                                  </p:childTnLst>
                                </p:cTn>
                              </p:par>
                            </p:childTnLst>
                          </p:cTn>
                        </p:par>
                        <p:par>
                          <p:cTn id="12" fill="hold">
                            <p:stCondLst>
                              <p:cond delay="3000"/>
                            </p:stCondLst>
                            <p:childTnLst>
                              <p:par>
                                <p:cTn id="13" presetID="9" presetClass="entr" presetSubtype="0" fill="hold" grpId="0" nodeType="afterEffect">
                                  <p:stCondLst>
                                    <p:cond delay="2000"/>
                                  </p:stCondLst>
                                  <p:childTnLst>
                                    <p:set>
                                      <p:cBhvr>
                                        <p:cTn id="14" dur="1" fill="hold">
                                          <p:stCondLst>
                                            <p:cond delay="0"/>
                                          </p:stCondLst>
                                        </p:cTn>
                                        <p:tgtEl>
                                          <p:spTgt spid="123907">
                                            <p:txEl>
                                              <p:pRg st="1" end="1"/>
                                            </p:txEl>
                                          </p:spTgt>
                                        </p:tgtEl>
                                        <p:attrNameLst>
                                          <p:attrName>style.visibility</p:attrName>
                                        </p:attrNameLst>
                                      </p:cBhvr>
                                      <p:to>
                                        <p:strVal val="visible"/>
                                      </p:to>
                                    </p:set>
                                    <p:animEffect transition="in" filter="dissolve">
                                      <p:cBhvr>
                                        <p:cTn id="15" dur="500"/>
                                        <p:tgtEl>
                                          <p:spTgt spid="123907">
                                            <p:txEl>
                                              <p:pRg st="1" end="1"/>
                                            </p:txEl>
                                          </p:spTgt>
                                        </p:tgtEl>
                                      </p:cBhvr>
                                    </p:animEffect>
                                  </p:childTnLst>
                                </p:cTn>
                              </p:par>
                            </p:childTnLst>
                          </p:cTn>
                        </p:par>
                        <p:par>
                          <p:cTn id="16" fill="hold">
                            <p:stCondLst>
                              <p:cond delay="5500"/>
                            </p:stCondLst>
                            <p:childTnLst>
                              <p:par>
                                <p:cTn id="17" presetID="9" presetClass="entr" presetSubtype="0" fill="hold" grpId="0" nodeType="afterEffect">
                                  <p:stCondLst>
                                    <p:cond delay="2000"/>
                                  </p:stCondLst>
                                  <p:childTnLst>
                                    <p:set>
                                      <p:cBhvr>
                                        <p:cTn id="18" dur="1" fill="hold">
                                          <p:stCondLst>
                                            <p:cond delay="0"/>
                                          </p:stCondLst>
                                        </p:cTn>
                                        <p:tgtEl>
                                          <p:spTgt spid="123907">
                                            <p:txEl>
                                              <p:pRg st="2" end="2"/>
                                            </p:txEl>
                                          </p:spTgt>
                                        </p:tgtEl>
                                        <p:attrNameLst>
                                          <p:attrName>style.visibility</p:attrName>
                                        </p:attrNameLst>
                                      </p:cBhvr>
                                      <p:to>
                                        <p:strVal val="visible"/>
                                      </p:to>
                                    </p:set>
                                    <p:animEffect transition="in" filter="dissolve">
                                      <p:cBhvr>
                                        <p:cTn id="19" dur="500"/>
                                        <p:tgtEl>
                                          <p:spTgt spid="1239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utoUpdateAnimBg="0"/>
      <p:bldP spid="123907" grpId="0" build="p" autoUpdateAnimBg="0" advAuto="200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4294967295"/>
          </p:nvPr>
        </p:nvSpPr>
        <p:spPr>
          <a:xfrm>
            <a:off x="0" y="6357958"/>
            <a:ext cx="857224" cy="365125"/>
          </a:xfrm>
          <a:prstGeom prst="rect">
            <a:avLst/>
          </a:prstGeom>
        </p:spPr>
        <p:txBody>
          <a:bodyPr/>
          <a:lstStyle/>
          <a:p>
            <a:r>
              <a:rPr lang="en-US"/>
              <a:t>Slide </a:t>
            </a:r>
            <a:fld id="{A96DBBCD-8A66-4991-B328-2D9CB7C9B541}" type="slidenum">
              <a:rPr lang="en-US"/>
              <a:pPr/>
              <a:t>11</a:t>
            </a:fld>
            <a:endParaRPr lang="en-US"/>
          </a:p>
        </p:txBody>
      </p:sp>
      <p:sp>
        <p:nvSpPr>
          <p:cNvPr id="147460" name="Rectangle 4"/>
          <p:cNvSpPr>
            <a:spLocks noGrp="1" noChangeArrowheads="1"/>
          </p:cNvSpPr>
          <p:nvPr>
            <p:ph type="title"/>
          </p:nvPr>
        </p:nvSpPr>
        <p:spPr/>
        <p:txBody>
          <a:bodyPr/>
          <a:lstStyle/>
          <a:p>
            <a:r>
              <a:rPr lang="en-GB"/>
              <a:t>A Perfect Fit</a:t>
            </a:r>
            <a:endParaRPr lang="en-US"/>
          </a:p>
        </p:txBody>
      </p:sp>
      <p:sp>
        <p:nvSpPr>
          <p:cNvPr id="147462" name="Line 6"/>
          <p:cNvSpPr>
            <a:spLocks noChangeShapeType="1"/>
          </p:cNvSpPr>
          <p:nvPr/>
        </p:nvSpPr>
        <p:spPr bwMode="auto">
          <a:xfrm>
            <a:off x="2755900" y="2066925"/>
            <a:ext cx="5257800" cy="0"/>
          </a:xfrm>
          <a:prstGeom prst="line">
            <a:avLst/>
          </a:prstGeom>
          <a:noFill/>
          <a:ln w="28575">
            <a:solidFill>
              <a:srgbClr val="333399"/>
            </a:solidFill>
            <a:round/>
            <a:headEnd/>
            <a:tailEnd/>
          </a:ln>
          <a:effectLst/>
        </p:spPr>
        <p:txBody>
          <a:bodyPr/>
          <a:lstStyle/>
          <a:p>
            <a:endParaRPr lang="en-GB"/>
          </a:p>
        </p:txBody>
      </p:sp>
      <p:graphicFrame>
        <p:nvGraphicFramePr>
          <p:cNvPr id="147463" name="Object 7"/>
          <p:cNvGraphicFramePr>
            <a:graphicFrameLocks noChangeAspect="1"/>
          </p:cNvGraphicFramePr>
          <p:nvPr/>
        </p:nvGraphicFramePr>
        <p:xfrm>
          <a:off x="2016125" y="1028700"/>
          <a:ext cx="6378575" cy="4751388"/>
        </p:xfrm>
        <a:graphic>
          <a:graphicData uri="http://schemas.openxmlformats.org/presentationml/2006/ole">
            <mc:AlternateContent xmlns:mc="http://schemas.openxmlformats.org/markup-compatibility/2006">
              <mc:Choice xmlns:v="urn:schemas-microsoft-com:vml" Requires="v">
                <p:oleObj spid="_x0000_s5134" name="Chart" r:id="rId3" imgW="6095872" imgH="4067265" progId="MSGraph.Chart.8">
                  <p:embed followColorScheme="full"/>
                </p:oleObj>
              </mc:Choice>
              <mc:Fallback>
                <p:oleObj name="Chart" r:id="rId3" imgW="6095872" imgH="4067265" progId="MSGraph.Chart.8">
                  <p:embed followColorScheme="full"/>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25" y="1028700"/>
                        <a:ext cx="6378575" cy="4751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7464" name="Text Box 8"/>
          <p:cNvSpPr txBox="1">
            <a:spLocks noChangeArrowheads="1"/>
          </p:cNvSpPr>
          <p:nvPr/>
        </p:nvSpPr>
        <p:spPr bwMode="auto">
          <a:xfrm>
            <a:off x="4494213" y="5551488"/>
            <a:ext cx="1487487" cy="457200"/>
          </a:xfrm>
          <a:prstGeom prst="rect">
            <a:avLst/>
          </a:prstGeom>
          <a:noFill/>
          <a:ln w="9525">
            <a:noFill/>
            <a:miter lim="800000"/>
            <a:headEnd/>
            <a:tailEnd/>
          </a:ln>
          <a:effectLst/>
        </p:spPr>
        <p:txBody>
          <a:bodyPr>
            <a:spAutoFit/>
          </a:bodyPr>
          <a:lstStyle/>
          <a:p>
            <a:pPr algn="ctr" eaLnBrk="0" hangingPunct="0">
              <a:spcBef>
                <a:spcPct val="50000"/>
              </a:spcBef>
            </a:pPr>
            <a:r>
              <a:rPr lang="en-GB" sz="2400">
                <a:solidFill>
                  <a:srgbClr val="FF0066"/>
                </a:solidFill>
                <a:effectLst>
                  <a:outerShdw blurRad="38100" dist="38100" dir="2700000" algn="tl">
                    <a:srgbClr val="C0C0C0"/>
                  </a:outerShdw>
                </a:effectLst>
                <a:latin typeface="Trebuchet MS" pitchFamily="34" charset="0"/>
              </a:rPr>
              <a:t>Rater</a:t>
            </a:r>
          </a:p>
        </p:txBody>
      </p:sp>
      <p:sp>
        <p:nvSpPr>
          <p:cNvPr id="147465" name="Text Box 9"/>
          <p:cNvSpPr txBox="1">
            <a:spLocks noChangeArrowheads="1"/>
          </p:cNvSpPr>
          <p:nvPr/>
        </p:nvSpPr>
        <p:spPr bwMode="auto">
          <a:xfrm rot="-10800000">
            <a:off x="1466850" y="1220788"/>
            <a:ext cx="549275" cy="3857625"/>
          </a:xfrm>
          <a:prstGeom prst="rect">
            <a:avLst/>
          </a:prstGeom>
          <a:noFill/>
          <a:ln w="9525">
            <a:noFill/>
            <a:miter lim="800000"/>
            <a:headEnd/>
            <a:tailEnd/>
          </a:ln>
          <a:effectLst/>
        </p:spPr>
        <p:txBody>
          <a:bodyPr vert="eaVert">
            <a:spAutoFit/>
          </a:bodyPr>
          <a:lstStyle/>
          <a:p>
            <a:pPr algn="ctr" eaLnBrk="0" hangingPunct="0">
              <a:spcBef>
                <a:spcPct val="50000"/>
              </a:spcBef>
            </a:pPr>
            <a:r>
              <a:rPr lang="en-GB" sz="2400">
                <a:solidFill>
                  <a:srgbClr val="FF0066"/>
                </a:solidFill>
                <a:latin typeface="Trebuchet MS" pitchFamily="34" charset="0"/>
              </a:rPr>
              <a:t>Rating (out of 5)</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7460"/>
                                        </p:tgtEl>
                                        <p:attrNameLst>
                                          <p:attrName>style.visibility</p:attrName>
                                        </p:attrNameLst>
                                      </p:cBhvr>
                                      <p:to>
                                        <p:strVal val="visible"/>
                                      </p:to>
                                    </p:set>
                                    <p:animEffect transition="in" filter="dissolve">
                                      <p:cBhvr>
                                        <p:cTn id="7" dur="500"/>
                                        <p:tgtEl>
                                          <p:spTgt spid="14746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47463"/>
                                        </p:tgtEl>
                                        <p:attrNameLst>
                                          <p:attrName>style.visibility</p:attrName>
                                        </p:attrNameLst>
                                      </p:cBhvr>
                                      <p:to>
                                        <p:strVal val="visible"/>
                                      </p:to>
                                    </p:set>
                                    <p:animEffect transition="in" filter="dissolve">
                                      <p:cBhvr>
                                        <p:cTn id="11" dur="500"/>
                                        <p:tgtEl>
                                          <p:spTgt spid="14746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7463"/>
                                        </p:tgtEl>
                                        <p:attrNameLst>
                                          <p:attrName>style.visibility</p:attrName>
                                        </p:attrNameLst>
                                      </p:cBhvr>
                                      <p:to>
                                        <p:strVal val="visible"/>
                                      </p:to>
                                    </p:set>
                                    <p:animEffect transition="in" filter="dissolve">
                                      <p:cBhvr>
                                        <p:cTn id="15" dur="500"/>
                                        <p:tgtEl>
                                          <p:spTgt spid="147463"/>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47463"/>
                                        </p:tgtEl>
                                        <p:attrNameLst>
                                          <p:attrName>style.visibility</p:attrName>
                                        </p:attrNameLst>
                                      </p:cBhvr>
                                      <p:to>
                                        <p:strVal val="visible"/>
                                      </p:to>
                                    </p:set>
                                    <p:animEffect transition="in" filter="dissolve">
                                      <p:cBhvr>
                                        <p:cTn id="19" dur="500"/>
                                        <p:tgtEl>
                                          <p:spTgt spid="147463"/>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47463"/>
                                        </p:tgtEl>
                                        <p:attrNameLst>
                                          <p:attrName>style.visibility</p:attrName>
                                        </p:attrNameLst>
                                      </p:cBhvr>
                                      <p:to>
                                        <p:strVal val="visible"/>
                                      </p:to>
                                    </p:set>
                                    <p:animEffect transition="in" filter="dissolve">
                                      <p:cBhvr>
                                        <p:cTn id="23" dur="500"/>
                                        <p:tgtEl>
                                          <p:spTgt spid="147463"/>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47463"/>
                                        </p:tgtEl>
                                        <p:attrNameLst>
                                          <p:attrName>style.visibility</p:attrName>
                                        </p:attrNameLst>
                                      </p:cBhvr>
                                      <p:to>
                                        <p:strVal val="visible"/>
                                      </p:to>
                                    </p:set>
                                    <p:animEffect transition="in" filter="dissolve">
                                      <p:cBhvr>
                                        <p:cTn id="27" dur="500"/>
                                        <p:tgtEl>
                                          <p:spTgt spid="14746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47463"/>
                                        </p:tgtEl>
                                        <p:attrNameLst>
                                          <p:attrName>style.visibility</p:attrName>
                                        </p:attrNameLst>
                                      </p:cBhvr>
                                      <p:to>
                                        <p:strVal val="visible"/>
                                      </p:to>
                                    </p:set>
                                    <p:animEffect transition="in" filter="dissolve">
                                      <p:cBhvr>
                                        <p:cTn id="31" dur="500"/>
                                        <p:tgtEl>
                                          <p:spTgt spid="147463"/>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47464"/>
                                        </p:tgtEl>
                                        <p:attrNameLst>
                                          <p:attrName>style.visibility</p:attrName>
                                        </p:attrNameLst>
                                      </p:cBhvr>
                                      <p:to>
                                        <p:strVal val="visible"/>
                                      </p:to>
                                    </p:set>
                                    <p:animEffect transition="in" filter="dissolve">
                                      <p:cBhvr>
                                        <p:cTn id="35" dur="500"/>
                                        <p:tgtEl>
                                          <p:spTgt spid="147464"/>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47465"/>
                                        </p:tgtEl>
                                        <p:attrNameLst>
                                          <p:attrName>style.visibility</p:attrName>
                                        </p:attrNameLst>
                                      </p:cBhvr>
                                      <p:to>
                                        <p:strVal val="visible"/>
                                      </p:to>
                                    </p:set>
                                    <p:animEffect transition="in" filter="dissolve">
                                      <p:cBhvr>
                                        <p:cTn id="39" dur="500"/>
                                        <p:tgtEl>
                                          <p:spTgt spid="14746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7462"/>
                                        </p:tgtEl>
                                        <p:attrNameLst>
                                          <p:attrName>style.visibility</p:attrName>
                                        </p:attrNameLst>
                                      </p:cBhvr>
                                      <p:to>
                                        <p:strVal val="visible"/>
                                      </p:to>
                                    </p:set>
                                    <p:animEffect transition="in" filter="wipe(left)">
                                      <p:cBhvr>
                                        <p:cTn id="44" dur="500"/>
                                        <p:tgtEl>
                                          <p:spTgt spid="147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p:bldP spid="147462" grpId="0" animBg="1"/>
      <p:bldOleChart spid="147463" grpId="0" bld="category"/>
      <p:bldP spid="147464" grpId="0" autoUpdateAnimBg="0"/>
      <p:bldP spid="14746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3"/>
          <p:cNvSpPr>
            <a:spLocks noGrp="1"/>
          </p:cNvSpPr>
          <p:nvPr>
            <p:ph type="dt" sz="half" idx="4294967295"/>
          </p:nvPr>
        </p:nvSpPr>
        <p:spPr>
          <a:xfrm>
            <a:off x="0" y="6357958"/>
            <a:ext cx="857224" cy="365125"/>
          </a:xfrm>
          <a:prstGeom prst="rect">
            <a:avLst/>
          </a:prstGeom>
        </p:spPr>
        <p:txBody>
          <a:bodyPr/>
          <a:lstStyle/>
          <a:p>
            <a:r>
              <a:rPr lang="en-US"/>
              <a:t>Slide </a:t>
            </a:r>
            <a:fld id="{3EAEB533-2639-473E-99FB-7AECA3935226}" type="slidenum">
              <a:rPr lang="en-US"/>
              <a:pPr/>
              <a:t>12</a:t>
            </a:fld>
            <a:endParaRPr lang="en-US"/>
          </a:p>
        </p:txBody>
      </p:sp>
      <p:sp>
        <p:nvSpPr>
          <p:cNvPr id="125954" name="Rectangle 2"/>
          <p:cNvSpPr>
            <a:spLocks noGrp="1" noChangeArrowheads="1"/>
          </p:cNvSpPr>
          <p:nvPr>
            <p:ph type="title"/>
          </p:nvPr>
        </p:nvSpPr>
        <p:spPr>
          <a:xfrm>
            <a:off x="1727200" y="300038"/>
            <a:ext cx="6702425" cy="1143000"/>
          </a:xfrm>
        </p:spPr>
        <p:txBody>
          <a:bodyPr/>
          <a:lstStyle/>
          <a:p>
            <a:r>
              <a:rPr lang="en-GB"/>
              <a:t>Calculating ‘Error’</a:t>
            </a:r>
          </a:p>
        </p:txBody>
      </p:sp>
      <p:sp>
        <p:nvSpPr>
          <p:cNvPr id="125955" name="Rectangle 3"/>
          <p:cNvSpPr>
            <a:spLocks noGrp="1" noChangeArrowheads="1"/>
          </p:cNvSpPr>
          <p:nvPr>
            <p:ph type="body" idx="1"/>
          </p:nvPr>
        </p:nvSpPr>
        <p:spPr>
          <a:xfrm>
            <a:off x="1357290" y="1376363"/>
            <a:ext cx="7189810" cy="3214687"/>
          </a:xfrm>
        </p:spPr>
        <p:txBody>
          <a:bodyPr/>
          <a:lstStyle/>
          <a:p>
            <a:pPr>
              <a:lnSpc>
                <a:spcPct val="90000"/>
              </a:lnSpc>
              <a:spcBef>
                <a:spcPct val="30000"/>
              </a:spcBef>
              <a:spcAft>
                <a:spcPct val="30000"/>
              </a:spcAft>
            </a:pPr>
            <a:r>
              <a:rPr lang="en-GB" dirty="0"/>
              <a:t>A deviation is the difference between the mean and an actual data point.</a:t>
            </a:r>
          </a:p>
          <a:p>
            <a:pPr>
              <a:lnSpc>
                <a:spcPct val="90000"/>
              </a:lnSpc>
              <a:spcBef>
                <a:spcPct val="30000"/>
              </a:spcBef>
              <a:spcAft>
                <a:spcPct val="30000"/>
              </a:spcAft>
            </a:pPr>
            <a:r>
              <a:rPr lang="en-GB" dirty="0"/>
              <a:t>Deviations can be calculated by taking each score and subtracting the mean from it:</a:t>
            </a:r>
          </a:p>
        </p:txBody>
      </p:sp>
      <p:pic>
        <p:nvPicPr>
          <p:cNvPr id="2" name="Picture 1"/>
          <p:cNvPicPr>
            <a:picLocks noChangeAspect="1"/>
          </p:cNvPicPr>
          <p:nvPr/>
        </p:nvPicPr>
        <p:blipFill>
          <a:blip r:embed="rId3"/>
          <a:stretch>
            <a:fillRect/>
          </a:stretch>
        </p:blipFill>
        <p:spPr>
          <a:xfrm>
            <a:off x="2159000" y="4940300"/>
            <a:ext cx="5257800" cy="762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5954"/>
                                        </p:tgtEl>
                                        <p:attrNameLst>
                                          <p:attrName>style.visibility</p:attrName>
                                        </p:attrNameLst>
                                      </p:cBhvr>
                                      <p:to>
                                        <p:strVal val="visible"/>
                                      </p:to>
                                    </p:set>
                                    <p:animEffect transition="in" filter="dissolve">
                                      <p:cBhvr>
                                        <p:cTn id="7" dur="500"/>
                                        <p:tgtEl>
                                          <p:spTgt spid="1259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5955">
                                            <p:txEl>
                                              <p:pRg st="0" end="0"/>
                                            </p:txEl>
                                          </p:spTgt>
                                        </p:tgtEl>
                                        <p:attrNameLst>
                                          <p:attrName>style.visibility</p:attrName>
                                        </p:attrNameLst>
                                      </p:cBhvr>
                                      <p:to>
                                        <p:strVal val="visible"/>
                                      </p:to>
                                    </p:set>
                                    <p:animEffect transition="in" filter="dissolve">
                                      <p:cBhvr>
                                        <p:cTn id="12" dur="500"/>
                                        <p:tgtEl>
                                          <p:spTgt spid="1259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5955">
                                            <p:txEl>
                                              <p:pRg st="1" end="1"/>
                                            </p:txEl>
                                          </p:spTgt>
                                        </p:tgtEl>
                                        <p:attrNameLst>
                                          <p:attrName>style.visibility</p:attrName>
                                        </p:attrNameLst>
                                      </p:cBhvr>
                                      <p:to>
                                        <p:strVal val="visible"/>
                                      </p:to>
                                    </p:set>
                                    <p:animEffect transition="in" filter="dissolve">
                                      <p:cBhvr>
                                        <p:cTn id="17" dur="500"/>
                                        <p:tgtEl>
                                          <p:spTgt spid="1259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utoUpdateAnimBg="0"/>
      <p:bldP spid="12595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ate Placeholder 2"/>
          <p:cNvSpPr>
            <a:spLocks noGrp="1"/>
          </p:cNvSpPr>
          <p:nvPr>
            <p:ph type="dt" sz="half" idx="4294967295"/>
          </p:nvPr>
        </p:nvSpPr>
        <p:spPr>
          <a:xfrm>
            <a:off x="457200" y="6381750"/>
            <a:ext cx="2133600" cy="339725"/>
          </a:xfrm>
          <a:prstGeom prst="rect">
            <a:avLst/>
          </a:prstGeom>
        </p:spPr>
        <p:txBody>
          <a:bodyPr/>
          <a:lstStyle/>
          <a:p>
            <a:r>
              <a:rPr lang="en-US"/>
              <a:t>Slide </a:t>
            </a:r>
            <a:fld id="{194E47E1-9F9F-4EAE-BFCD-5112442DAD25}" type="slidenum">
              <a:rPr lang="en-US"/>
              <a:pPr/>
              <a:t>13</a:t>
            </a:fld>
            <a:endParaRPr lang="en-US"/>
          </a:p>
        </p:txBody>
      </p:sp>
      <p:pic>
        <p:nvPicPr>
          <p:cNvPr id="2" name="Picture 1"/>
          <p:cNvPicPr>
            <a:picLocks noChangeAspect="1"/>
          </p:cNvPicPr>
          <p:nvPr/>
        </p:nvPicPr>
        <p:blipFill>
          <a:blip r:embed="rId2"/>
          <a:stretch>
            <a:fillRect/>
          </a:stretch>
        </p:blipFill>
        <p:spPr>
          <a:xfrm>
            <a:off x="1257254" y="749254"/>
            <a:ext cx="7486650" cy="49720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Date Placeholder 3"/>
          <p:cNvSpPr>
            <a:spLocks noGrp="1"/>
          </p:cNvSpPr>
          <p:nvPr>
            <p:ph type="dt" sz="quarter" idx="4294967295"/>
          </p:nvPr>
        </p:nvSpPr>
        <p:spPr>
          <a:xfrm>
            <a:off x="0" y="6357958"/>
            <a:ext cx="857224" cy="365125"/>
          </a:xfrm>
          <a:prstGeom prst="rect">
            <a:avLst/>
          </a:prstGeom>
        </p:spPr>
        <p:txBody>
          <a:bodyPr/>
          <a:lstStyle/>
          <a:p>
            <a:pPr>
              <a:defRPr/>
            </a:pPr>
            <a:r>
              <a:rPr lang="en-US"/>
              <a:t>Slide </a:t>
            </a:r>
            <a:fld id="{AA13E4AA-D276-4D03-A4A5-F592AB1E324D}" type="slidenum">
              <a:rPr lang="en-US"/>
              <a:pPr>
                <a:defRPr/>
              </a:pPr>
              <a:t>14</a:t>
            </a:fld>
            <a:endParaRPr lang="en-US"/>
          </a:p>
        </p:txBody>
      </p:sp>
      <p:sp>
        <p:nvSpPr>
          <p:cNvPr id="129026" name="Rectangle 2"/>
          <p:cNvSpPr>
            <a:spLocks noGrp="1" noChangeArrowheads="1"/>
          </p:cNvSpPr>
          <p:nvPr>
            <p:ph type="title"/>
          </p:nvPr>
        </p:nvSpPr>
        <p:spPr>
          <a:xfrm>
            <a:off x="1336675" y="196850"/>
            <a:ext cx="7150100" cy="1143000"/>
          </a:xfrm>
        </p:spPr>
        <p:txBody>
          <a:bodyPr/>
          <a:lstStyle/>
          <a:p>
            <a:pPr eaLnBrk="1" hangingPunct="1"/>
            <a:r>
              <a:rPr lang="en-GB" smtClean="0"/>
              <a:t>Use the Total Error?</a:t>
            </a:r>
          </a:p>
        </p:txBody>
      </p:sp>
      <p:sp>
        <p:nvSpPr>
          <p:cNvPr id="129027" name="Rectangle 3"/>
          <p:cNvSpPr>
            <a:spLocks noGrp="1" noChangeArrowheads="1"/>
          </p:cNvSpPr>
          <p:nvPr>
            <p:ph type="body" idx="1"/>
          </p:nvPr>
        </p:nvSpPr>
        <p:spPr>
          <a:xfrm>
            <a:off x="1562100" y="1273175"/>
            <a:ext cx="6896100" cy="1238250"/>
          </a:xfrm>
        </p:spPr>
        <p:txBody>
          <a:bodyPr/>
          <a:lstStyle/>
          <a:p>
            <a:pPr eaLnBrk="1" hangingPunct="1"/>
            <a:r>
              <a:rPr lang="en-GB" sz="2800" smtClean="0"/>
              <a:t>We could just take the error between the mean and the data and add them.</a:t>
            </a:r>
          </a:p>
        </p:txBody>
      </p:sp>
      <p:graphicFrame>
        <p:nvGraphicFramePr>
          <p:cNvPr id="129029" name="Object 5"/>
          <p:cNvGraphicFramePr>
            <a:graphicFrameLocks noChangeAspect="1"/>
          </p:cNvGraphicFramePr>
          <p:nvPr>
            <p:extLst>
              <p:ext uri="{D42A27DB-BD31-4B8C-83A1-F6EECF244321}">
                <p14:modId xmlns:p14="http://schemas.microsoft.com/office/powerpoint/2010/main" val="1136357527"/>
              </p:ext>
            </p:extLst>
          </p:nvPr>
        </p:nvGraphicFramePr>
        <p:xfrm>
          <a:off x="1173163" y="6007100"/>
          <a:ext cx="2311400" cy="612775"/>
        </p:xfrm>
        <a:graphic>
          <a:graphicData uri="http://schemas.openxmlformats.org/presentationml/2006/ole">
            <mc:AlternateContent xmlns:mc="http://schemas.openxmlformats.org/markup-compatibility/2006">
              <mc:Choice xmlns:v="urn:schemas-microsoft-com:vml" Requires="v">
                <p:oleObj spid="_x0000_s7182" name="Equation" r:id="rId3" imgW="952200" imgH="253800" progId="Equation.3">
                  <p:embed/>
                </p:oleObj>
              </mc:Choice>
              <mc:Fallback>
                <p:oleObj name="Equation" r:id="rId3" imgW="95220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163" y="6007100"/>
                        <a:ext cx="2311400" cy="612775"/>
                      </a:xfrm>
                      <a:prstGeom prst="rect">
                        <a:avLst/>
                      </a:prstGeom>
                      <a:solidFill>
                        <a:srgbClr val="FFFF00"/>
                      </a:solidFill>
                      <a:ln w="57150">
                        <a:solidFill>
                          <a:schemeClr val="tx2"/>
                        </a:solidFill>
                        <a:miter lim="800000"/>
                        <a:headEnd/>
                        <a:tailEnd/>
                      </a:ln>
                      <a:effectLst>
                        <a:outerShdw blurRad="63500" dist="179605" dir="2700000" algn="ctr" rotWithShape="0">
                          <a:schemeClr val="tx1">
                            <a:alpha val="74998"/>
                          </a:schemeClr>
                        </a:outerShdw>
                      </a:effectLst>
                    </p:spPr>
                  </p:pic>
                </p:oleObj>
              </mc:Fallback>
            </mc:AlternateContent>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29268117"/>
              </p:ext>
            </p:extLst>
          </p:nvPr>
        </p:nvGraphicFramePr>
        <p:xfrm>
          <a:off x="2489200" y="2705100"/>
          <a:ext cx="4476750" cy="3302003"/>
        </p:xfrm>
        <a:graphic>
          <a:graphicData uri="http://schemas.openxmlformats.org/drawingml/2006/table">
            <a:tbl>
              <a:tblPr firstRow="1" bandRow="1">
                <a:tableStyleId>{21E4AEA4-8DFA-4A89-87EB-49C32662AFE0}</a:tableStyleId>
              </a:tblPr>
              <a:tblGrid>
                <a:gridCol w="1492250"/>
                <a:gridCol w="1492250"/>
                <a:gridCol w="1492250"/>
              </a:tblGrid>
              <a:tr h="737681">
                <a:tc>
                  <a:txBody>
                    <a:bodyPr/>
                    <a:lstStyle/>
                    <a:p>
                      <a:pPr algn="ctr"/>
                      <a:r>
                        <a:rPr lang="en-GB" dirty="0" smtClean="0"/>
                        <a:t>Score</a:t>
                      </a:r>
                      <a:endParaRPr lang="en-GB" dirty="0"/>
                    </a:p>
                  </a:txBody>
                  <a:tcPr anchor="ctr"/>
                </a:tc>
                <a:tc>
                  <a:txBody>
                    <a:bodyPr/>
                    <a:lstStyle/>
                    <a:p>
                      <a:pPr algn="ctr"/>
                      <a:r>
                        <a:rPr lang="en-GB" dirty="0" smtClean="0"/>
                        <a:t>Mean </a:t>
                      </a:r>
                      <a:endParaRPr lang="en-GB" dirty="0"/>
                    </a:p>
                  </a:txBody>
                  <a:tcPr anchor="ctr"/>
                </a:tc>
                <a:tc>
                  <a:txBody>
                    <a:bodyPr/>
                    <a:lstStyle/>
                    <a:p>
                      <a:pPr algn="ctr"/>
                      <a:r>
                        <a:rPr lang="en-GB" dirty="0" smtClean="0"/>
                        <a:t>Deviation</a:t>
                      </a:r>
                      <a:endParaRPr lang="en-GB" dirty="0"/>
                    </a:p>
                  </a:txBody>
                  <a:tcPr anchor="ctr"/>
                </a:tc>
              </a:tr>
              <a:tr h="427387">
                <a:tc>
                  <a:txBody>
                    <a:bodyPr/>
                    <a:lstStyle/>
                    <a:p>
                      <a:pPr algn="ctr"/>
                      <a:r>
                        <a:rPr lang="en-GB" dirty="0" smtClean="0"/>
                        <a:t>1</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-1.6</a:t>
                      </a:r>
                      <a:endParaRPr lang="en-GB" dirty="0"/>
                    </a:p>
                  </a:txBody>
                  <a:tcPr anchor="ctr"/>
                </a:tc>
              </a:tr>
              <a:tr h="427387">
                <a:tc>
                  <a:txBody>
                    <a:bodyPr/>
                    <a:lstStyle/>
                    <a:p>
                      <a:pPr algn="ctr"/>
                      <a:r>
                        <a:rPr lang="en-GB" dirty="0" smtClean="0"/>
                        <a:t>2</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r>
              <a:tr h="427387">
                <a:tc>
                  <a:txBody>
                    <a:bodyPr/>
                    <a:lstStyle/>
                    <a:p>
                      <a:pPr algn="ctr"/>
                      <a:r>
                        <a:rPr lang="en-GB" dirty="0" smtClean="0"/>
                        <a:t>4</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1.4</a:t>
                      </a:r>
                      <a:endParaRPr lang="en-GB" dirty="0"/>
                    </a:p>
                  </a:txBody>
                  <a:tcPr anchor="ctr"/>
                </a:tc>
              </a:tr>
              <a:tr h="427387">
                <a:tc>
                  <a:txBody>
                    <a:bodyPr/>
                    <a:lstStyle/>
                    <a:p>
                      <a:pPr algn="ctr"/>
                      <a:endParaRPr lang="en-GB"/>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smtClean="0"/>
                        <a:t>Total =</a:t>
                      </a:r>
                    </a:p>
                  </a:txBody>
                  <a:tcPr anchor="ctr"/>
                </a:tc>
                <a:tc>
                  <a:txBody>
                    <a:bodyPr/>
                    <a:lstStyle/>
                    <a:p>
                      <a:pPr algn="ctr"/>
                      <a:r>
                        <a:rPr lang="en-GB" dirty="0" smtClean="0"/>
                        <a:t>0</a:t>
                      </a:r>
                      <a:endParaRPr lang="en-GB" dirty="0"/>
                    </a:p>
                  </a:txBody>
                  <a:tcPr anchor="ctr"/>
                </a:tc>
              </a:tr>
            </a:tbl>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dissolve">
                                      <p:cBhvr>
                                        <p:cTn id="7" dur="500"/>
                                        <p:tgtEl>
                                          <p:spTgt spid="1290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027">
                                            <p:txEl>
                                              <p:pRg st="0" end="0"/>
                                            </p:txEl>
                                          </p:spTgt>
                                        </p:tgtEl>
                                        <p:attrNameLst>
                                          <p:attrName>style.visibility</p:attrName>
                                        </p:attrNameLst>
                                      </p:cBhvr>
                                      <p:to>
                                        <p:strVal val="visible"/>
                                      </p:to>
                                    </p:set>
                                    <p:animEffect transition="in" filter="dissolve">
                                      <p:cBhvr>
                                        <p:cTn id="12" dur="500"/>
                                        <p:tgtEl>
                                          <p:spTgt spid="1290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129029"/>
                                        </p:tgtEl>
                                        <p:attrNameLst>
                                          <p:attrName>style.visibility</p:attrName>
                                        </p:attrNameLst>
                                      </p:cBhvr>
                                      <p:to>
                                        <p:strVal val="visible"/>
                                      </p:to>
                                    </p:set>
                                    <p:anim calcmode="lin" valueType="num">
                                      <p:cBhvr>
                                        <p:cTn id="17" dur="1000" fill="hold"/>
                                        <p:tgtEl>
                                          <p:spTgt spid="129029"/>
                                        </p:tgtEl>
                                        <p:attrNameLst>
                                          <p:attrName>ppt_w</p:attrName>
                                        </p:attrNameLst>
                                      </p:cBhvr>
                                      <p:tavLst>
                                        <p:tav tm="0">
                                          <p:val>
                                            <p:fltVal val="0"/>
                                          </p:val>
                                        </p:tav>
                                        <p:tav tm="100000">
                                          <p:val>
                                            <p:strVal val="#ppt_w"/>
                                          </p:val>
                                        </p:tav>
                                      </p:tavLst>
                                    </p:anim>
                                    <p:anim calcmode="lin" valueType="num">
                                      <p:cBhvr>
                                        <p:cTn id="18" dur="1000" fill="hold"/>
                                        <p:tgtEl>
                                          <p:spTgt spid="129029"/>
                                        </p:tgtEl>
                                        <p:attrNameLst>
                                          <p:attrName>ppt_h</p:attrName>
                                        </p:attrNameLst>
                                      </p:cBhvr>
                                      <p:tavLst>
                                        <p:tav tm="0">
                                          <p:val>
                                            <p:fltVal val="0"/>
                                          </p:val>
                                        </p:tav>
                                        <p:tav tm="100000">
                                          <p:val>
                                            <p:strVal val="#ppt_h"/>
                                          </p:val>
                                        </p:tav>
                                      </p:tavLst>
                                    </p:anim>
                                    <p:anim calcmode="lin" valueType="num">
                                      <p:cBhvr>
                                        <p:cTn id="19" dur="1000" fill="hold"/>
                                        <p:tgtEl>
                                          <p:spTgt spid="129029"/>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2902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56D65C9B-F3C3-4E49-96B0-C95D5ABC85D5}" type="slidenum">
              <a:rPr lang="en-US"/>
              <a:pPr/>
              <a:t>15</a:t>
            </a:fld>
            <a:endParaRPr lang="en-US"/>
          </a:p>
        </p:txBody>
      </p:sp>
      <p:sp>
        <p:nvSpPr>
          <p:cNvPr id="130050" name="Rectangle 2"/>
          <p:cNvSpPr>
            <a:spLocks noGrp="1" noChangeArrowheads="1"/>
          </p:cNvSpPr>
          <p:nvPr>
            <p:ph type="title"/>
          </p:nvPr>
        </p:nvSpPr>
        <p:spPr/>
        <p:txBody>
          <a:bodyPr/>
          <a:lstStyle/>
          <a:p>
            <a:r>
              <a:rPr lang="en-GB"/>
              <a:t>Sum of Squared Errors</a:t>
            </a:r>
          </a:p>
        </p:txBody>
      </p:sp>
      <p:sp>
        <p:nvSpPr>
          <p:cNvPr id="130051" name="Rectangle 3"/>
          <p:cNvSpPr>
            <a:spLocks noGrp="1" noChangeArrowheads="1"/>
          </p:cNvSpPr>
          <p:nvPr>
            <p:ph type="body" idx="1"/>
          </p:nvPr>
        </p:nvSpPr>
        <p:spPr>
          <a:xfrm>
            <a:off x="1214415" y="1417638"/>
            <a:ext cx="7472386" cy="4440254"/>
          </a:xfrm>
        </p:spPr>
        <p:txBody>
          <a:bodyPr>
            <a:normAutofit/>
          </a:bodyPr>
          <a:lstStyle/>
          <a:p>
            <a:pPr>
              <a:spcBef>
                <a:spcPct val="30000"/>
              </a:spcBef>
              <a:spcAft>
                <a:spcPct val="30000"/>
              </a:spcAft>
            </a:pPr>
            <a:r>
              <a:rPr lang="en-GB" sz="2800" dirty="0"/>
              <a:t>We could add the deviations to find out the total error.</a:t>
            </a:r>
          </a:p>
          <a:p>
            <a:pPr>
              <a:spcBef>
                <a:spcPct val="30000"/>
              </a:spcBef>
              <a:spcAft>
                <a:spcPct val="30000"/>
              </a:spcAft>
            </a:pPr>
            <a:r>
              <a:rPr lang="en-GB" sz="2800" dirty="0"/>
              <a:t>Deviations cancel out because some are positive and others negative. </a:t>
            </a:r>
          </a:p>
          <a:p>
            <a:pPr>
              <a:spcBef>
                <a:spcPct val="30000"/>
              </a:spcBef>
              <a:spcAft>
                <a:spcPct val="30000"/>
              </a:spcAft>
            </a:pPr>
            <a:r>
              <a:rPr lang="en-GB" sz="2800" dirty="0"/>
              <a:t>Therefore, we square each deviation.</a:t>
            </a:r>
          </a:p>
          <a:p>
            <a:pPr>
              <a:spcBef>
                <a:spcPct val="30000"/>
              </a:spcBef>
              <a:spcAft>
                <a:spcPct val="30000"/>
              </a:spcAft>
            </a:pPr>
            <a:r>
              <a:rPr lang="en-GB" sz="2800" dirty="0"/>
              <a:t>If we add these squared deviations we get the </a:t>
            </a:r>
            <a:r>
              <a:rPr lang="en-GB" sz="2800" dirty="0">
                <a:solidFill>
                  <a:srgbClr val="333399"/>
                </a:solidFill>
              </a:rPr>
              <a:t>Sum of Squared Errors (</a:t>
            </a:r>
            <a:r>
              <a:rPr lang="en-GB" sz="2800" i="1" dirty="0">
                <a:solidFill>
                  <a:srgbClr val="333399"/>
                </a:solidFill>
              </a:rPr>
              <a:t>SS</a:t>
            </a:r>
            <a:r>
              <a:rPr lang="en-GB" sz="2800" dirty="0">
                <a:solidFill>
                  <a:srgbClr val="333399"/>
                </a:solidFill>
              </a:rPr>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dissolve">
                                      <p:cBhvr>
                                        <p:cTn id="7" dur="500"/>
                                        <p:tgtEl>
                                          <p:spTgt spid="1300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0051">
                                            <p:txEl>
                                              <p:pRg st="0" end="0"/>
                                            </p:txEl>
                                          </p:spTgt>
                                        </p:tgtEl>
                                        <p:attrNameLst>
                                          <p:attrName>style.visibility</p:attrName>
                                        </p:attrNameLst>
                                      </p:cBhvr>
                                      <p:to>
                                        <p:strVal val="visible"/>
                                      </p:to>
                                    </p:set>
                                    <p:animEffect transition="in" filter="dissolve">
                                      <p:cBhvr>
                                        <p:cTn id="12" dur="500"/>
                                        <p:tgtEl>
                                          <p:spTgt spid="1300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0051">
                                            <p:txEl>
                                              <p:pRg st="1" end="1"/>
                                            </p:txEl>
                                          </p:spTgt>
                                        </p:tgtEl>
                                        <p:attrNameLst>
                                          <p:attrName>style.visibility</p:attrName>
                                        </p:attrNameLst>
                                      </p:cBhvr>
                                      <p:to>
                                        <p:strVal val="visible"/>
                                      </p:to>
                                    </p:set>
                                    <p:animEffect transition="in" filter="dissolve">
                                      <p:cBhvr>
                                        <p:cTn id="17" dur="500"/>
                                        <p:tgtEl>
                                          <p:spTgt spid="1300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0051">
                                            <p:txEl>
                                              <p:pRg st="2" end="2"/>
                                            </p:txEl>
                                          </p:spTgt>
                                        </p:tgtEl>
                                        <p:attrNameLst>
                                          <p:attrName>style.visibility</p:attrName>
                                        </p:attrNameLst>
                                      </p:cBhvr>
                                      <p:to>
                                        <p:strVal val="visible"/>
                                      </p:to>
                                    </p:set>
                                    <p:animEffect transition="in" filter="dissolve">
                                      <p:cBhvr>
                                        <p:cTn id="22" dur="500"/>
                                        <p:tgtEl>
                                          <p:spTgt spid="1300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0051">
                                            <p:txEl>
                                              <p:pRg st="3" end="3"/>
                                            </p:txEl>
                                          </p:spTgt>
                                        </p:tgtEl>
                                        <p:attrNameLst>
                                          <p:attrName>style.visibility</p:attrName>
                                        </p:attrNameLst>
                                      </p:cBhvr>
                                      <p:to>
                                        <p:strVal val="visible"/>
                                      </p:to>
                                    </p:set>
                                    <p:animEffect transition="in" filter="dissolve">
                                      <p:cBhvr>
                                        <p:cTn id="27" dur="500"/>
                                        <p:tgtEl>
                                          <p:spTgt spid="1300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utoUpdateAnimBg="0"/>
      <p:bldP spid="130051"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quarter" idx="4294967295"/>
          </p:nvPr>
        </p:nvSpPr>
        <p:spPr>
          <a:xfrm>
            <a:off x="457200" y="6381750"/>
            <a:ext cx="2133600" cy="339725"/>
          </a:xfrm>
          <a:prstGeom prst="rect">
            <a:avLst/>
          </a:prstGeom>
        </p:spPr>
        <p:txBody>
          <a:bodyPr/>
          <a:lstStyle/>
          <a:p>
            <a:pPr>
              <a:defRPr/>
            </a:pPr>
            <a:r>
              <a:rPr lang="en-US"/>
              <a:t>Slide </a:t>
            </a:r>
            <a:fld id="{5653E8EF-F8C9-4C86-8FDA-B71AC36B662D}" type="slidenum">
              <a:rPr lang="en-US"/>
              <a:pPr>
                <a:defRPr/>
              </a:pPr>
              <a:t>16</a:t>
            </a:fld>
            <a:endParaRPr lang="en-US"/>
          </a:p>
        </p:txBody>
      </p:sp>
      <p:graphicFrame>
        <p:nvGraphicFramePr>
          <p:cNvPr id="132099" name="Object 3"/>
          <p:cNvGraphicFramePr>
            <a:graphicFrameLocks noChangeAspect="1"/>
          </p:cNvGraphicFramePr>
          <p:nvPr/>
        </p:nvGraphicFramePr>
        <p:xfrm>
          <a:off x="3309938" y="4737100"/>
          <a:ext cx="4054475" cy="760413"/>
        </p:xfrm>
        <a:graphic>
          <a:graphicData uri="http://schemas.openxmlformats.org/presentationml/2006/ole">
            <mc:AlternateContent xmlns:mc="http://schemas.openxmlformats.org/markup-compatibility/2006">
              <mc:Choice xmlns:v="urn:schemas-microsoft-com:vml" Requires="v">
                <p:oleObj spid="_x0000_s8206" name="Equation" r:id="rId4" imgW="1346040" imgH="253800" progId="Equation.3">
                  <p:embed/>
                </p:oleObj>
              </mc:Choice>
              <mc:Fallback>
                <p:oleObj name="Equation" r:id="rId4" imgW="134604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9938" y="4737100"/>
                        <a:ext cx="4054475" cy="760413"/>
                      </a:xfrm>
                      <a:prstGeom prst="rect">
                        <a:avLst/>
                      </a:prstGeom>
                      <a:solidFill>
                        <a:srgbClr val="FFFF00"/>
                      </a:solidFill>
                      <a:ln w="57150">
                        <a:solidFill>
                          <a:schemeClr val="tx2"/>
                        </a:solidFill>
                        <a:miter lim="800000"/>
                        <a:headEnd/>
                        <a:tailEnd/>
                      </a:ln>
                      <a:effectLst>
                        <a:outerShdw blurRad="63500" dist="143684" dir="2700000" algn="ctr" rotWithShape="0">
                          <a:schemeClr val="tx1">
                            <a:alpha val="74998"/>
                          </a:schemeClr>
                        </a:outerShdw>
                      </a:effectLst>
                    </p:spPr>
                  </p:pic>
                </p:oleObj>
              </mc:Fallback>
            </mc:AlternateContent>
          </a:graphicData>
        </a:graphic>
      </p:graphicFrame>
      <p:graphicFrame>
        <p:nvGraphicFramePr>
          <p:cNvPr id="5" name="Table 4"/>
          <p:cNvGraphicFramePr>
            <a:graphicFrameLocks noGrp="1"/>
          </p:cNvGraphicFramePr>
          <p:nvPr/>
        </p:nvGraphicFramePr>
        <p:xfrm>
          <a:off x="2044700" y="952500"/>
          <a:ext cx="5969000" cy="3302003"/>
        </p:xfrm>
        <a:graphic>
          <a:graphicData uri="http://schemas.openxmlformats.org/drawingml/2006/table">
            <a:tbl>
              <a:tblPr firstRow="1" bandRow="1">
                <a:tableStyleId>{21E4AEA4-8DFA-4A89-87EB-49C32662AFE0}</a:tableStyleId>
              </a:tblPr>
              <a:tblGrid>
                <a:gridCol w="1492250"/>
                <a:gridCol w="1492250"/>
                <a:gridCol w="1492250"/>
                <a:gridCol w="1492250"/>
              </a:tblGrid>
              <a:tr h="737681">
                <a:tc>
                  <a:txBody>
                    <a:bodyPr/>
                    <a:lstStyle/>
                    <a:p>
                      <a:pPr algn="ctr"/>
                      <a:r>
                        <a:rPr lang="en-GB" dirty="0" smtClean="0"/>
                        <a:t>Score</a:t>
                      </a:r>
                      <a:endParaRPr lang="en-GB" dirty="0"/>
                    </a:p>
                  </a:txBody>
                  <a:tcPr anchor="ctr"/>
                </a:tc>
                <a:tc>
                  <a:txBody>
                    <a:bodyPr/>
                    <a:lstStyle/>
                    <a:p>
                      <a:pPr algn="ctr"/>
                      <a:r>
                        <a:rPr lang="en-GB" dirty="0" smtClean="0"/>
                        <a:t>Mean </a:t>
                      </a:r>
                      <a:endParaRPr lang="en-GB" dirty="0"/>
                    </a:p>
                  </a:txBody>
                  <a:tcPr anchor="ctr"/>
                </a:tc>
                <a:tc>
                  <a:txBody>
                    <a:bodyPr/>
                    <a:lstStyle/>
                    <a:p>
                      <a:pPr algn="ctr"/>
                      <a:r>
                        <a:rPr lang="en-GB" dirty="0" smtClean="0"/>
                        <a:t>Deviation</a:t>
                      </a:r>
                      <a:endParaRPr lang="en-GB" dirty="0"/>
                    </a:p>
                  </a:txBody>
                  <a:tcPr anchor="ctr"/>
                </a:tc>
                <a:tc>
                  <a:txBody>
                    <a:bodyPr/>
                    <a:lstStyle/>
                    <a:p>
                      <a:pPr algn="ctr"/>
                      <a:r>
                        <a:rPr lang="en-GB" dirty="0" smtClean="0"/>
                        <a:t>Squared Deviation</a:t>
                      </a:r>
                      <a:endParaRPr lang="en-GB" dirty="0"/>
                    </a:p>
                  </a:txBody>
                  <a:tcPr anchor="ctr"/>
                </a:tc>
              </a:tr>
              <a:tr h="427387">
                <a:tc>
                  <a:txBody>
                    <a:bodyPr/>
                    <a:lstStyle/>
                    <a:p>
                      <a:pPr algn="ctr"/>
                      <a:r>
                        <a:rPr lang="en-GB" dirty="0" smtClean="0"/>
                        <a:t>1</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-1.6</a:t>
                      </a:r>
                      <a:endParaRPr lang="en-GB" dirty="0"/>
                    </a:p>
                  </a:txBody>
                  <a:tcPr anchor="ctr"/>
                </a:tc>
                <a:tc>
                  <a:txBody>
                    <a:bodyPr/>
                    <a:lstStyle/>
                    <a:p>
                      <a:pPr algn="ctr"/>
                      <a:r>
                        <a:rPr lang="en-GB" dirty="0" smtClean="0"/>
                        <a:t>2.56</a:t>
                      </a:r>
                      <a:endParaRPr lang="en-GB" dirty="0"/>
                    </a:p>
                  </a:txBody>
                  <a:tcPr anchor="ctr"/>
                </a:tc>
              </a:tr>
              <a:tr h="427387">
                <a:tc>
                  <a:txBody>
                    <a:bodyPr/>
                    <a:lstStyle/>
                    <a:p>
                      <a:pPr algn="ctr"/>
                      <a:r>
                        <a:rPr lang="en-GB" dirty="0" smtClean="0"/>
                        <a:t>2</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-0.6</a:t>
                      </a:r>
                      <a:endParaRPr lang="en-GB" dirty="0"/>
                    </a:p>
                  </a:txBody>
                  <a:tcPr anchor="ctr"/>
                </a:tc>
                <a:tc>
                  <a:txBody>
                    <a:bodyPr/>
                    <a:lstStyle/>
                    <a:p>
                      <a:pPr algn="ctr"/>
                      <a:r>
                        <a:rPr lang="en-GB" dirty="0" smtClean="0"/>
                        <a:t>0.36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c>
                  <a:txBody>
                    <a:bodyPr/>
                    <a:lstStyle/>
                    <a:p>
                      <a:pPr algn="ctr"/>
                      <a:r>
                        <a:rPr lang="en-GB" dirty="0" smtClean="0"/>
                        <a:t>0.16</a:t>
                      </a:r>
                      <a:endParaRPr lang="en-GB" dirty="0"/>
                    </a:p>
                  </a:txBody>
                  <a:tcPr anchor="ctr"/>
                </a:tc>
              </a:tr>
              <a:tr h="427387">
                <a:tc>
                  <a:txBody>
                    <a:bodyPr/>
                    <a:lstStyle/>
                    <a:p>
                      <a:pPr algn="ctr"/>
                      <a:r>
                        <a:rPr lang="en-GB" dirty="0" smtClean="0"/>
                        <a:t>3</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0.4</a:t>
                      </a:r>
                      <a:endParaRPr lang="en-GB" dirty="0"/>
                    </a:p>
                  </a:txBody>
                  <a:tcPr anchor="ctr"/>
                </a:tc>
                <a:tc>
                  <a:txBody>
                    <a:bodyPr/>
                    <a:lstStyle/>
                    <a:p>
                      <a:pPr algn="ctr"/>
                      <a:r>
                        <a:rPr lang="en-GB" dirty="0" smtClean="0"/>
                        <a:t>0.16</a:t>
                      </a:r>
                      <a:endParaRPr lang="en-GB" dirty="0"/>
                    </a:p>
                  </a:txBody>
                  <a:tcPr anchor="ctr"/>
                </a:tc>
              </a:tr>
              <a:tr h="427387">
                <a:tc>
                  <a:txBody>
                    <a:bodyPr/>
                    <a:lstStyle/>
                    <a:p>
                      <a:pPr algn="ctr"/>
                      <a:r>
                        <a:rPr lang="en-GB" dirty="0" smtClean="0"/>
                        <a:t>4</a:t>
                      </a:r>
                      <a:endParaRPr lang="en-GB" dirty="0"/>
                    </a:p>
                  </a:txBody>
                  <a:tcPr anchor="ctr"/>
                </a:tc>
                <a:tc>
                  <a:txBody>
                    <a:bodyPr/>
                    <a:lstStyle/>
                    <a:p>
                      <a:pPr algn="ctr"/>
                      <a:r>
                        <a:rPr lang="en-GB" dirty="0" smtClean="0"/>
                        <a:t>2.6</a:t>
                      </a:r>
                      <a:endParaRPr lang="en-GB" dirty="0"/>
                    </a:p>
                  </a:txBody>
                  <a:tcPr anchor="ctr"/>
                </a:tc>
                <a:tc>
                  <a:txBody>
                    <a:bodyPr/>
                    <a:lstStyle/>
                    <a:p>
                      <a:pPr algn="ctr"/>
                      <a:r>
                        <a:rPr lang="en-GB" dirty="0" smtClean="0"/>
                        <a:t>1.4</a:t>
                      </a:r>
                      <a:endParaRPr lang="en-GB" dirty="0"/>
                    </a:p>
                  </a:txBody>
                  <a:tcPr anchor="ctr"/>
                </a:tc>
                <a:tc>
                  <a:txBody>
                    <a:bodyPr/>
                    <a:lstStyle/>
                    <a:p>
                      <a:pPr algn="ctr"/>
                      <a:r>
                        <a:rPr lang="en-GB" dirty="0" smtClean="0"/>
                        <a:t>1.96</a:t>
                      </a:r>
                      <a:endParaRPr lang="en-GB" dirty="0"/>
                    </a:p>
                  </a:txBody>
                  <a:tcPr anchor="ctr"/>
                </a:tc>
              </a:tr>
              <a:tr h="427387">
                <a:tc>
                  <a:txBody>
                    <a:bodyPr/>
                    <a:lstStyle/>
                    <a:p>
                      <a:pPr algn="ctr"/>
                      <a:endParaRPr lang="en-GB"/>
                    </a:p>
                  </a:txBody>
                  <a:tcPr anchor="ctr"/>
                </a:tc>
                <a:tc>
                  <a:txBody>
                    <a:bodyPr/>
                    <a:lstStyle/>
                    <a:p>
                      <a:pPr algn="ctr"/>
                      <a:endParaRPr lang="en-GB" dirty="0"/>
                    </a:p>
                  </a:txBody>
                  <a:tcPr anchor="ctr"/>
                </a:tc>
                <a:tc>
                  <a:txBody>
                    <a:bodyPr/>
                    <a:lstStyle/>
                    <a:p>
                      <a:pPr algn="ctr"/>
                      <a:r>
                        <a:rPr lang="en-GB" dirty="0" smtClean="0"/>
                        <a:t>Total</a:t>
                      </a:r>
                      <a:endParaRPr lang="en-GB" dirty="0"/>
                    </a:p>
                  </a:txBody>
                  <a:tcPr anchor="ctr"/>
                </a:tc>
                <a:tc>
                  <a:txBody>
                    <a:bodyPr/>
                    <a:lstStyle/>
                    <a:p>
                      <a:pPr algn="ctr"/>
                      <a:r>
                        <a:rPr lang="en-GB" dirty="0" smtClean="0"/>
                        <a:t>5.20</a:t>
                      </a:r>
                      <a:endParaRPr lang="en-GB" dirty="0"/>
                    </a:p>
                  </a:txBody>
                  <a:tcPr anchor="ctr"/>
                </a:tc>
              </a:tr>
            </a:tbl>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1000"/>
                                  </p:stCondLst>
                                  <p:childTnLst>
                                    <p:set>
                                      <p:cBhvr>
                                        <p:cTn id="6" dur="1" fill="hold">
                                          <p:stCondLst>
                                            <p:cond delay="0"/>
                                          </p:stCondLst>
                                        </p:cTn>
                                        <p:tgtEl>
                                          <p:spTgt spid="132099"/>
                                        </p:tgtEl>
                                        <p:attrNameLst>
                                          <p:attrName>style.visibility</p:attrName>
                                        </p:attrNameLst>
                                      </p:cBhvr>
                                      <p:to>
                                        <p:strVal val="visible"/>
                                      </p:to>
                                    </p:set>
                                    <p:anim calcmode="lin" valueType="num">
                                      <p:cBhvr>
                                        <p:cTn id="7" dur="1000" fill="hold"/>
                                        <p:tgtEl>
                                          <p:spTgt spid="132099"/>
                                        </p:tgtEl>
                                        <p:attrNameLst>
                                          <p:attrName>ppt_w</p:attrName>
                                        </p:attrNameLst>
                                      </p:cBhvr>
                                      <p:tavLst>
                                        <p:tav tm="0">
                                          <p:val>
                                            <p:fltVal val="0"/>
                                          </p:val>
                                        </p:tav>
                                        <p:tav tm="100000">
                                          <p:val>
                                            <p:strVal val="#ppt_w"/>
                                          </p:val>
                                        </p:tav>
                                      </p:tavLst>
                                    </p:anim>
                                    <p:anim calcmode="lin" valueType="num">
                                      <p:cBhvr>
                                        <p:cTn id="8" dur="1000" fill="hold"/>
                                        <p:tgtEl>
                                          <p:spTgt spid="132099"/>
                                        </p:tgtEl>
                                        <p:attrNameLst>
                                          <p:attrName>ppt_h</p:attrName>
                                        </p:attrNameLst>
                                      </p:cBhvr>
                                      <p:tavLst>
                                        <p:tav tm="0">
                                          <p:val>
                                            <p:fltVal val="0"/>
                                          </p:val>
                                        </p:tav>
                                        <p:tav tm="100000">
                                          <p:val>
                                            <p:strVal val="#ppt_h"/>
                                          </p:val>
                                        </p:tav>
                                      </p:tavLst>
                                    </p:anim>
                                    <p:anim calcmode="lin" valueType="num">
                                      <p:cBhvr>
                                        <p:cTn id="9" dur="1000" fill="hold"/>
                                        <p:tgtEl>
                                          <p:spTgt spid="13209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209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Mean squared Error</a:t>
            </a:r>
            <a:endParaRPr lang="en-US" dirty="0"/>
          </a:p>
        </p:txBody>
      </p:sp>
      <p:sp>
        <p:nvSpPr>
          <p:cNvPr id="6" name="Content Placeholder 5"/>
          <p:cNvSpPr>
            <a:spLocks noGrp="1"/>
          </p:cNvSpPr>
          <p:nvPr>
            <p:ph idx="1"/>
          </p:nvPr>
        </p:nvSpPr>
        <p:spPr/>
        <p:txBody>
          <a:bodyPr/>
          <a:lstStyle/>
          <a:p>
            <a:r>
              <a:rPr lang="en-US" dirty="0" smtClean="0"/>
              <a:t>Although the SS is a good measure of the accuracy of our model, it depends on the amount of data collected. To overcome this problem, we use:</a:t>
            </a:r>
            <a:endParaRPr lang="en-US" dirty="0"/>
          </a:p>
        </p:txBody>
      </p:sp>
      <p:pic>
        <p:nvPicPr>
          <p:cNvPr id="4" name="Picture 3"/>
          <p:cNvPicPr>
            <a:picLocks noChangeAspect="1"/>
          </p:cNvPicPr>
          <p:nvPr/>
        </p:nvPicPr>
        <p:blipFill>
          <a:blip r:embed="rId2"/>
          <a:stretch>
            <a:fillRect/>
          </a:stretch>
        </p:blipFill>
        <p:spPr>
          <a:xfrm>
            <a:off x="1473200" y="4089400"/>
            <a:ext cx="6350000" cy="1168400"/>
          </a:xfrm>
          <a:prstGeom prst="rect">
            <a:avLst/>
          </a:prstGeom>
        </p:spPr>
      </p:pic>
      <p:pic>
        <p:nvPicPr>
          <p:cNvPr id="7" name="Picture 6"/>
          <p:cNvPicPr>
            <a:picLocks noChangeAspect="1"/>
          </p:cNvPicPr>
          <p:nvPr/>
        </p:nvPicPr>
        <p:blipFill>
          <a:blip r:embed="rId3"/>
          <a:stretch>
            <a:fillRect/>
          </a:stretch>
        </p:blipFill>
        <p:spPr>
          <a:xfrm>
            <a:off x="1498600" y="5321300"/>
            <a:ext cx="6477000" cy="1016000"/>
          </a:xfrm>
          <a:prstGeom prst="rect">
            <a:avLst/>
          </a:prstGeom>
        </p:spPr>
      </p:pic>
    </p:spTree>
    <p:extLst>
      <p:ext uri="{BB962C8B-B14F-4D97-AF65-F5344CB8AC3E}">
        <p14:creationId xmlns:p14="http://schemas.microsoft.com/office/powerpoint/2010/main" val="216157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itle 34"/>
          <p:cNvSpPr>
            <a:spLocks noGrp="1"/>
          </p:cNvSpPr>
          <p:nvPr>
            <p:ph type="title"/>
          </p:nvPr>
        </p:nvSpPr>
        <p:spPr>
          <a:xfrm>
            <a:off x="952500" y="274638"/>
            <a:ext cx="7734300" cy="1011222"/>
          </a:xfrm>
        </p:spPr>
        <p:txBody>
          <a:bodyPr>
            <a:normAutofit/>
          </a:bodyPr>
          <a:lstStyle/>
          <a:p>
            <a:pPr eaLnBrk="1" hangingPunct="1"/>
            <a:r>
              <a:rPr lang="en-GB" dirty="0" smtClean="0"/>
              <a:t>Degrees of Freedom</a:t>
            </a:r>
          </a:p>
        </p:txBody>
      </p:sp>
      <p:sp>
        <p:nvSpPr>
          <p:cNvPr id="34" name="Date Placeholder 2"/>
          <p:cNvSpPr>
            <a:spLocks noGrp="1"/>
          </p:cNvSpPr>
          <p:nvPr>
            <p:ph type="dt" sz="quarter" idx="4294967295"/>
          </p:nvPr>
        </p:nvSpPr>
        <p:spPr>
          <a:xfrm>
            <a:off x="0" y="6357958"/>
            <a:ext cx="857224" cy="365125"/>
          </a:xfrm>
          <a:prstGeom prst="rect">
            <a:avLst/>
          </a:prstGeom>
        </p:spPr>
        <p:txBody>
          <a:bodyPr/>
          <a:lstStyle/>
          <a:p>
            <a:pPr>
              <a:defRPr/>
            </a:pPr>
            <a:r>
              <a:rPr lang="en-US"/>
              <a:t>Slide </a:t>
            </a:r>
            <a:fld id="{14216014-696B-438B-AF4C-E86E5D697F5E}" type="slidenum">
              <a:rPr lang="en-US"/>
              <a:pPr>
                <a:defRPr/>
              </a:pPr>
              <a:t>18</a:t>
            </a:fld>
            <a:endParaRPr lang="en-US"/>
          </a:p>
        </p:txBody>
      </p:sp>
      <p:sp>
        <p:nvSpPr>
          <p:cNvPr id="146434" name="Freeform 2"/>
          <p:cNvSpPr>
            <a:spLocks/>
          </p:cNvSpPr>
          <p:nvPr/>
        </p:nvSpPr>
        <p:spPr bwMode="auto">
          <a:xfrm>
            <a:off x="1000100" y="2928934"/>
            <a:ext cx="3124200" cy="2587625"/>
          </a:xfrm>
          <a:custGeom>
            <a:avLst/>
            <a:gdLst/>
            <a:ahLst/>
            <a:cxnLst>
              <a:cxn ang="0">
                <a:pos x="6" y="335"/>
              </a:cxn>
              <a:cxn ang="0">
                <a:pos x="166" y="109"/>
              </a:cxn>
              <a:cxn ang="0">
                <a:pos x="210" y="22"/>
              </a:cxn>
              <a:cxn ang="0">
                <a:pos x="225" y="0"/>
              </a:cxn>
              <a:cxn ang="0">
                <a:pos x="487" y="51"/>
              </a:cxn>
              <a:cxn ang="0">
                <a:pos x="553" y="131"/>
              </a:cxn>
              <a:cxn ang="0">
                <a:pos x="713" y="263"/>
              </a:cxn>
              <a:cxn ang="0">
                <a:pos x="823" y="314"/>
              </a:cxn>
              <a:cxn ang="0">
                <a:pos x="866" y="343"/>
              </a:cxn>
              <a:cxn ang="0">
                <a:pos x="895" y="386"/>
              </a:cxn>
              <a:cxn ang="0">
                <a:pos x="903" y="408"/>
              </a:cxn>
              <a:cxn ang="0">
                <a:pos x="961" y="518"/>
              </a:cxn>
              <a:cxn ang="0">
                <a:pos x="830" y="773"/>
              </a:cxn>
              <a:cxn ang="0">
                <a:pos x="771" y="831"/>
              </a:cxn>
              <a:cxn ang="0">
                <a:pos x="713" y="919"/>
              </a:cxn>
              <a:cxn ang="0">
                <a:pos x="422" y="1006"/>
              </a:cxn>
              <a:cxn ang="0">
                <a:pos x="232" y="962"/>
              </a:cxn>
              <a:cxn ang="0">
                <a:pos x="166" y="933"/>
              </a:cxn>
              <a:cxn ang="0">
                <a:pos x="101" y="897"/>
              </a:cxn>
              <a:cxn ang="0">
                <a:pos x="42" y="839"/>
              </a:cxn>
              <a:cxn ang="0">
                <a:pos x="20" y="685"/>
              </a:cxn>
              <a:cxn ang="0">
                <a:pos x="50" y="518"/>
              </a:cxn>
              <a:cxn ang="0">
                <a:pos x="28" y="379"/>
              </a:cxn>
              <a:cxn ang="0">
                <a:pos x="6" y="335"/>
              </a:cxn>
            </a:cxnLst>
            <a:rect l="0" t="0" r="r" b="b"/>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C00000"/>
          </a:solidFill>
          <a:ln w="9525">
            <a:solidFill>
              <a:schemeClr val="tx1"/>
            </a:solidFill>
            <a:round/>
            <a:headEnd/>
            <a:tailEnd/>
          </a:ln>
          <a:effectLst/>
        </p:spPr>
        <p:txBody>
          <a:bodyPr/>
          <a:lstStyle/>
          <a:p>
            <a:pPr>
              <a:defRPr/>
            </a:pPr>
            <a:endParaRPr lang="en-GB">
              <a:latin typeface="+mj-lt"/>
            </a:endParaRPr>
          </a:p>
        </p:txBody>
      </p:sp>
      <p:graphicFrame>
        <p:nvGraphicFramePr>
          <p:cNvPr id="146435" name="Object 3"/>
          <p:cNvGraphicFramePr>
            <a:graphicFrameLocks noChangeAspect="1"/>
          </p:cNvGraphicFramePr>
          <p:nvPr/>
        </p:nvGraphicFramePr>
        <p:xfrm>
          <a:off x="1533525" y="5664200"/>
          <a:ext cx="1557338" cy="615950"/>
        </p:xfrm>
        <a:graphic>
          <a:graphicData uri="http://schemas.openxmlformats.org/presentationml/2006/ole">
            <mc:AlternateContent xmlns:mc="http://schemas.openxmlformats.org/markup-compatibility/2006">
              <mc:Choice xmlns:v="urn:schemas-microsoft-com:vml" Requires="v">
                <p:oleObj spid="_x0000_s10266" name="Equation" r:id="rId3" imgW="545760" imgH="215640" progId="Equation.3">
                  <p:embed/>
                </p:oleObj>
              </mc:Choice>
              <mc:Fallback>
                <p:oleObj name="Equation" r:id="rId3" imgW="5457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3525" y="5664200"/>
                        <a:ext cx="1557338" cy="615950"/>
                      </a:xfrm>
                      <a:prstGeom prst="rect">
                        <a:avLst/>
                      </a:prstGeom>
                      <a:solidFill>
                        <a:schemeClr val="bg1"/>
                      </a:solidFill>
                    </p:spPr>
                  </p:pic>
                </p:oleObj>
              </mc:Fallback>
            </mc:AlternateContent>
          </a:graphicData>
        </a:graphic>
      </p:graphicFrame>
      <p:grpSp>
        <p:nvGrpSpPr>
          <p:cNvPr id="2" name="Group 4"/>
          <p:cNvGrpSpPr>
            <a:grpSpLocks/>
          </p:cNvGrpSpPr>
          <p:nvPr/>
        </p:nvGrpSpPr>
        <p:grpSpPr bwMode="auto">
          <a:xfrm>
            <a:off x="1241400" y="4156071"/>
            <a:ext cx="698500" cy="1187450"/>
            <a:chOff x="615" y="1595"/>
            <a:chExt cx="440" cy="748"/>
          </a:xfrm>
        </p:grpSpPr>
        <p:sp>
          <p:nvSpPr>
            <p:cNvPr id="13346" name="AutoShape 5"/>
            <p:cNvSpPr>
              <a:spLocks noChangeArrowheads="1"/>
            </p:cNvSpPr>
            <p:nvPr/>
          </p:nvSpPr>
          <p:spPr bwMode="auto">
            <a:xfrm>
              <a:off x="633" y="1595"/>
              <a:ext cx="404" cy="343"/>
            </a:xfrm>
            <a:prstGeom prst="smileyFace">
              <a:avLst>
                <a:gd name="adj" fmla="val 4653"/>
              </a:avLst>
            </a:prstGeom>
            <a:solidFill>
              <a:srgbClr val="CC6600"/>
            </a:solidFill>
            <a:ln w="9525">
              <a:solidFill>
                <a:schemeClr val="tx1"/>
              </a:solidFill>
              <a:round/>
              <a:headEnd/>
              <a:tailEnd/>
            </a:ln>
          </p:spPr>
          <p:txBody>
            <a:bodyPr wrap="none" anchor="ctr"/>
            <a:lstStyle/>
            <a:p>
              <a:endParaRPr lang="en-GB">
                <a:solidFill>
                  <a:schemeClr val="bg1"/>
                </a:solidFill>
                <a:latin typeface="+mj-lt"/>
              </a:endParaRPr>
            </a:p>
          </p:txBody>
        </p:sp>
        <p:sp>
          <p:nvSpPr>
            <p:cNvPr id="13347" name="Text Box 6"/>
            <p:cNvSpPr txBox="1">
              <a:spLocks noChangeArrowheads="1"/>
            </p:cNvSpPr>
            <p:nvPr/>
          </p:nvSpPr>
          <p:spPr bwMode="auto">
            <a:xfrm>
              <a:off x="615" y="1939"/>
              <a:ext cx="440" cy="404"/>
            </a:xfrm>
            <a:prstGeom prst="rect">
              <a:avLst/>
            </a:prstGeom>
            <a:noFill/>
            <a:ln w="9525">
              <a:noFill/>
              <a:miter lim="800000"/>
              <a:headEnd/>
              <a:tailEnd/>
            </a:ln>
          </p:spPr>
          <p:txBody>
            <a:bodyPr>
              <a:spAutoFit/>
            </a:bodyPr>
            <a:lstStyle/>
            <a:p>
              <a:pPr eaLnBrk="0" hangingPunct="0">
                <a:spcBef>
                  <a:spcPct val="50000"/>
                </a:spcBef>
              </a:pPr>
              <a:r>
                <a:rPr lang="en-GB" sz="3600">
                  <a:solidFill>
                    <a:schemeClr val="bg1"/>
                  </a:solidFill>
                  <a:latin typeface="+mj-lt"/>
                </a:rPr>
                <a:t>12</a:t>
              </a:r>
            </a:p>
          </p:txBody>
        </p:sp>
      </p:grpSp>
      <p:grpSp>
        <p:nvGrpSpPr>
          <p:cNvPr id="3" name="Group 7"/>
          <p:cNvGrpSpPr>
            <a:grpSpLocks/>
          </p:cNvGrpSpPr>
          <p:nvPr/>
        </p:nvGrpSpPr>
        <p:grpSpPr bwMode="auto">
          <a:xfrm>
            <a:off x="1887512" y="3203571"/>
            <a:ext cx="685800" cy="1154113"/>
            <a:chOff x="1022" y="995"/>
            <a:chExt cx="432" cy="727"/>
          </a:xfrm>
        </p:grpSpPr>
        <p:sp>
          <p:nvSpPr>
            <p:cNvPr id="13344" name="AutoShape 8"/>
            <p:cNvSpPr>
              <a:spLocks noChangeArrowheads="1"/>
            </p:cNvSpPr>
            <p:nvPr/>
          </p:nvSpPr>
          <p:spPr bwMode="auto">
            <a:xfrm>
              <a:off x="1039" y="995"/>
              <a:ext cx="347" cy="334"/>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3345" name="Text Box 9"/>
            <p:cNvSpPr txBox="1">
              <a:spLocks noChangeArrowheads="1"/>
            </p:cNvSpPr>
            <p:nvPr/>
          </p:nvSpPr>
          <p:spPr bwMode="auto">
            <a:xfrm>
              <a:off x="1022" y="1315"/>
              <a:ext cx="432" cy="407"/>
            </a:xfrm>
            <a:prstGeom prst="rect">
              <a:avLst/>
            </a:prstGeom>
            <a:noFill/>
            <a:ln w="9525">
              <a:noFill/>
              <a:miter lim="800000"/>
              <a:headEnd/>
              <a:tailEnd/>
            </a:ln>
          </p:spPr>
          <p:txBody>
            <a:bodyPr>
              <a:spAutoFit/>
            </a:bodyPr>
            <a:lstStyle/>
            <a:p>
              <a:pPr eaLnBrk="0" hangingPunct="0">
                <a:spcBef>
                  <a:spcPct val="50000"/>
                </a:spcBef>
              </a:pPr>
              <a:r>
                <a:rPr lang="en-GB" sz="3600">
                  <a:solidFill>
                    <a:schemeClr val="bg1"/>
                  </a:solidFill>
                  <a:latin typeface="+mj-lt"/>
                </a:rPr>
                <a:t>11</a:t>
              </a:r>
            </a:p>
          </p:txBody>
        </p:sp>
      </p:grpSp>
      <p:grpSp>
        <p:nvGrpSpPr>
          <p:cNvPr id="4" name="Group 10"/>
          <p:cNvGrpSpPr>
            <a:grpSpLocks/>
          </p:cNvGrpSpPr>
          <p:nvPr/>
        </p:nvGrpSpPr>
        <p:grpSpPr bwMode="auto">
          <a:xfrm>
            <a:off x="3011462" y="3717921"/>
            <a:ext cx="608013" cy="1169988"/>
            <a:chOff x="1615" y="1290"/>
            <a:chExt cx="383" cy="737"/>
          </a:xfrm>
        </p:grpSpPr>
        <p:sp>
          <p:nvSpPr>
            <p:cNvPr id="13342" name="AutoShape 11"/>
            <p:cNvSpPr>
              <a:spLocks noChangeArrowheads="1"/>
            </p:cNvSpPr>
            <p:nvPr/>
          </p:nvSpPr>
          <p:spPr bwMode="auto">
            <a:xfrm>
              <a:off x="1637" y="1290"/>
              <a:ext cx="337" cy="334"/>
            </a:xfrm>
            <a:prstGeom prst="smileyFace">
              <a:avLst>
                <a:gd name="adj" fmla="val -4653"/>
              </a:avLst>
            </a:prstGeom>
            <a:solidFill>
              <a:srgbClr val="FF9966"/>
            </a:solidFill>
            <a:ln w="9525">
              <a:solidFill>
                <a:schemeClr val="tx1"/>
              </a:solidFill>
              <a:round/>
              <a:headEnd/>
              <a:tailEnd/>
            </a:ln>
          </p:spPr>
          <p:txBody>
            <a:bodyPr wrap="none" anchor="ctr"/>
            <a:lstStyle/>
            <a:p>
              <a:endParaRPr lang="en-GB">
                <a:solidFill>
                  <a:schemeClr val="bg1"/>
                </a:solidFill>
                <a:latin typeface="+mj-lt"/>
              </a:endParaRPr>
            </a:p>
          </p:txBody>
        </p:sp>
        <p:sp>
          <p:nvSpPr>
            <p:cNvPr id="13343" name="Text Box 12"/>
            <p:cNvSpPr txBox="1">
              <a:spLocks noChangeArrowheads="1"/>
            </p:cNvSpPr>
            <p:nvPr/>
          </p:nvSpPr>
          <p:spPr bwMode="auto">
            <a:xfrm>
              <a:off x="1615" y="1623"/>
              <a:ext cx="383" cy="404"/>
            </a:xfrm>
            <a:prstGeom prst="rect">
              <a:avLst/>
            </a:prstGeom>
            <a:noFill/>
            <a:ln w="9525">
              <a:noFill/>
              <a:miter lim="800000"/>
              <a:headEnd/>
              <a:tailEnd/>
            </a:ln>
          </p:spPr>
          <p:txBody>
            <a:bodyPr>
              <a:spAutoFit/>
            </a:bodyPr>
            <a:lstStyle/>
            <a:p>
              <a:pPr algn="ctr" eaLnBrk="0" hangingPunct="0">
                <a:spcBef>
                  <a:spcPct val="50000"/>
                </a:spcBef>
              </a:pPr>
              <a:r>
                <a:rPr lang="en-GB" sz="3600">
                  <a:solidFill>
                    <a:schemeClr val="bg1"/>
                  </a:solidFill>
                  <a:latin typeface="+mj-lt"/>
                </a:rPr>
                <a:t>8</a:t>
              </a:r>
            </a:p>
          </p:txBody>
        </p:sp>
      </p:grpSp>
      <p:grpSp>
        <p:nvGrpSpPr>
          <p:cNvPr id="5" name="Group 13"/>
          <p:cNvGrpSpPr>
            <a:grpSpLocks/>
          </p:cNvGrpSpPr>
          <p:nvPr/>
        </p:nvGrpSpPr>
        <p:grpSpPr bwMode="auto">
          <a:xfrm>
            <a:off x="2355825" y="4305296"/>
            <a:ext cx="608012" cy="1144588"/>
            <a:chOff x="1221" y="1689"/>
            <a:chExt cx="383" cy="721"/>
          </a:xfrm>
        </p:grpSpPr>
        <p:sp>
          <p:nvSpPr>
            <p:cNvPr id="13340" name="AutoShape 14"/>
            <p:cNvSpPr>
              <a:spLocks noChangeArrowheads="1"/>
            </p:cNvSpPr>
            <p:nvPr/>
          </p:nvSpPr>
          <p:spPr bwMode="auto">
            <a:xfrm>
              <a:off x="1229" y="1689"/>
              <a:ext cx="366" cy="325"/>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3341" name="Text Box 15"/>
            <p:cNvSpPr txBox="1">
              <a:spLocks noChangeArrowheads="1"/>
            </p:cNvSpPr>
            <p:nvPr/>
          </p:nvSpPr>
          <p:spPr bwMode="auto">
            <a:xfrm>
              <a:off x="1221" y="2006"/>
              <a:ext cx="383" cy="404"/>
            </a:xfrm>
            <a:prstGeom prst="rect">
              <a:avLst/>
            </a:prstGeom>
            <a:noFill/>
            <a:ln w="9525">
              <a:noFill/>
              <a:miter lim="800000"/>
              <a:headEnd/>
              <a:tailEnd/>
            </a:ln>
          </p:spPr>
          <p:txBody>
            <a:bodyPr>
              <a:spAutoFit/>
            </a:bodyPr>
            <a:lstStyle/>
            <a:p>
              <a:pPr algn="ctr" eaLnBrk="0" hangingPunct="0">
                <a:spcBef>
                  <a:spcPct val="50000"/>
                </a:spcBef>
              </a:pPr>
              <a:r>
                <a:rPr lang="en-GB" sz="3600">
                  <a:solidFill>
                    <a:schemeClr val="bg1"/>
                  </a:solidFill>
                  <a:latin typeface="+mj-lt"/>
                </a:rPr>
                <a:t>9</a:t>
              </a:r>
            </a:p>
          </p:txBody>
        </p:sp>
      </p:grpSp>
      <p:sp>
        <p:nvSpPr>
          <p:cNvPr id="146448" name="Text Box 16"/>
          <p:cNvSpPr txBox="1">
            <a:spLocks noChangeArrowheads="1"/>
          </p:cNvSpPr>
          <p:nvPr/>
        </p:nvSpPr>
        <p:spPr bwMode="auto">
          <a:xfrm>
            <a:off x="1142976" y="2143116"/>
            <a:ext cx="2544762" cy="641350"/>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accent2">
                    <a:lumMod val="75000"/>
                  </a:schemeClr>
                </a:solidFill>
                <a:latin typeface="Trebuchet MS" pitchFamily="34" charset="0"/>
              </a:rPr>
              <a:t>Sample</a:t>
            </a:r>
          </a:p>
        </p:txBody>
      </p:sp>
      <p:sp>
        <p:nvSpPr>
          <p:cNvPr id="146449" name="Freeform 17"/>
          <p:cNvSpPr>
            <a:spLocks/>
          </p:cNvSpPr>
          <p:nvPr/>
        </p:nvSpPr>
        <p:spPr bwMode="auto">
          <a:xfrm>
            <a:off x="5551488" y="2852738"/>
            <a:ext cx="3124200" cy="2587625"/>
          </a:xfrm>
          <a:custGeom>
            <a:avLst/>
            <a:gdLst/>
            <a:ahLst/>
            <a:cxnLst>
              <a:cxn ang="0">
                <a:pos x="6" y="335"/>
              </a:cxn>
              <a:cxn ang="0">
                <a:pos x="166" y="109"/>
              </a:cxn>
              <a:cxn ang="0">
                <a:pos x="210" y="22"/>
              </a:cxn>
              <a:cxn ang="0">
                <a:pos x="225" y="0"/>
              </a:cxn>
              <a:cxn ang="0">
                <a:pos x="487" y="51"/>
              </a:cxn>
              <a:cxn ang="0">
                <a:pos x="553" y="131"/>
              </a:cxn>
              <a:cxn ang="0">
                <a:pos x="713" y="263"/>
              </a:cxn>
              <a:cxn ang="0">
                <a:pos x="823" y="314"/>
              </a:cxn>
              <a:cxn ang="0">
                <a:pos x="866" y="343"/>
              </a:cxn>
              <a:cxn ang="0">
                <a:pos x="895" y="386"/>
              </a:cxn>
              <a:cxn ang="0">
                <a:pos x="903" y="408"/>
              </a:cxn>
              <a:cxn ang="0">
                <a:pos x="961" y="518"/>
              </a:cxn>
              <a:cxn ang="0">
                <a:pos x="830" y="773"/>
              </a:cxn>
              <a:cxn ang="0">
                <a:pos x="771" y="831"/>
              </a:cxn>
              <a:cxn ang="0">
                <a:pos x="713" y="919"/>
              </a:cxn>
              <a:cxn ang="0">
                <a:pos x="422" y="1006"/>
              </a:cxn>
              <a:cxn ang="0">
                <a:pos x="232" y="962"/>
              </a:cxn>
              <a:cxn ang="0">
                <a:pos x="166" y="933"/>
              </a:cxn>
              <a:cxn ang="0">
                <a:pos x="101" y="897"/>
              </a:cxn>
              <a:cxn ang="0">
                <a:pos x="42" y="839"/>
              </a:cxn>
              <a:cxn ang="0">
                <a:pos x="20" y="685"/>
              </a:cxn>
              <a:cxn ang="0">
                <a:pos x="50" y="518"/>
              </a:cxn>
              <a:cxn ang="0">
                <a:pos x="28" y="379"/>
              </a:cxn>
              <a:cxn ang="0">
                <a:pos x="6" y="335"/>
              </a:cxn>
            </a:cxnLst>
            <a:rect l="0" t="0" r="r" b="b"/>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00B050"/>
          </a:solidFill>
          <a:ln w="9525">
            <a:solidFill>
              <a:schemeClr val="tx1"/>
            </a:solidFill>
            <a:round/>
            <a:headEnd/>
            <a:tailEnd/>
          </a:ln>
          <a:effectLst/>
        </p:spPr>
        <p:txBody>
          <a:bodyPr/>
          <a:lstStyle/>
          <a:p>
            <a:pPr>
              <a:defRPr/>
            </a:pPr>
            <a:endParaRPr lang="en-GB">
              <a:solidFill>
                <a:schemeClr val="bg1"/>
              </a:solidFill>
              <a:latin typeface="+mj-lt"/>
            </a:endParaRPr>
          </a:p>
        </p:txBody>
      </p:sp>
      <p:graphicFrame>
        <p:nvGraphicFramePr>
          <p:cNvPr id="146450" name="Object 18"/>
          <p:cNvGraphicFramePr>
            <a:graphicFrameLocks noChangeAspect="1"/>
          </p:cNvGraphicFramePr>
          <p:nvPr/>
        </p:nvGraphicFramePr>
        <p:xfrm>
          <a:off x="6369050" y="5681663"/>
          <a:ext cx="1485900" cy="581025"/>
        </p:xfrm>
        <a:graphic>
          <a:graphicData uri="http://schemas.openxmlformats.org/presentationml/2006/ole">
            <mc:AlternateContent xmlns:mc="http://schemas.openxmlformats.org/markup-compatibility/2006">
              <mc:Choice xmlns:v="urn:schemas-microsoft-com:vml" Requires="v">
                <p:oleObj spid="_x0000_s10267" name="Equation" r:id="rId5" imgW="520560" imgH="203040" progId="Equation.3">
                  <p:embed/>
                </p:oleObj>
              </mc:Choice>
              <mc:Fallback>
                <p:oleObj name="Equation" r:id="rId5" imgW="5205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9050" y="5681663"/>
                        <a:ext cx="1485900" cy="581025"/>
                      </a:xfrm>
                      <a:prstGeom prst="rect">
                        <a:avLst/>
                      </a:prstGeom>
                      <a:solidFill>
                        <a:schemeClr val="bg1"/>
                      </a:solidFill>
                    </p:spPr>
                  </p:pic>
                </p:oleObj>
              </mc:Fallback>
            </mc:AlternateContent>
          </a:graphicData>
        </a:graphic>
      </p:graphicFrame>
      <p:grpSp>
        <p:nvGrpSpPr>
          <p:cNvPr id="6" name="Group 19"/>
          <p:cNvGrpSpPr>
            <a:grpSpLocks/>
          </p:cNvGrpSpPr>
          <p:nvPr/>
        </p:nvGrpSpPr>
        <p:grpSpPr bwMode="auto">
          <a:xfrm>
            <a:off x="5792788" y="4079875"/>
            <a:ext cx="698500" cy="1187450"/>
            <a:chOff x="3649" y="2123"/>
            <a:chExt cx="440" cy="748"/>
          </a:xfrm>
        </p:grpSpPr>
        <p:sp>
          <p:nvSpPr>
            <p:cNvPr id="13338" name="AutoShape 20"/>
            <p:cNvSpPr>
              <a:spLocks noChangeArrowheads="1"/>
            </p:cNvSpPr>
            <p:nvPr/>
          </p:nvSpPr>
          <p:spPr bwMode="auto">
            <a:xfrm>
              <a:off x="3667" y="2123"/>
              <a:ext cx="404" cy="343"/>
            </a:xfrm>
            <a:prstGeom prst="smileyFace">
              <a:avLst>
                <a:gd name="adj" fmla="val 4653"/>
              </a:avLst>
            </a:prstGeom>
            <a:solidFill>
              <a:srgbClr val="CC6600"/>
            </a:solidFill>
            <a:ln w="9525">
              <a:solidFill>
                <a:schemeClr val="tx1"/>
              </a:solidFill>
              <a:round/>
              <a:headEnd/>
              <a:tailEnd/>
            </a:ln>
          </p:spPr>
          <p:txBody>
            <a:bodyPr wrap="none" anchor="ctr"/>
            <a:lstStyle/>
            <a:p>
              <a:endParaRPr lang="en-GB">
                <a:solidFill>
                  <a:schemeClr val="bg1"/>
                </a:solidFill>
                <a:latin typeface="+mj-lt"/>
              </a:endParaRPr>
            </a:p>
          </p:txBody>
        </p:sp>
        <p:sp>
          <p:nvSpPr>
            <p:cNvPr id="146453" name="Text Box 21"/>
            <p:cNvSpPr txBox="1">
              <a:spLocks noChangeArrowheads="1"/>
            </p:cNvSpPr>
            <p:nvPr/>
          </p:nvSpPr>
          <p:spPr bwMode="auto">
            <a:xfrm>
              <a:off x="3649" y="2467"/>
              <a:ext cx="440" cy="404"/>
            </a:xfrm>
            <a:prstGeom prst="rect">
              <a:avLst/>
            </a:prstGeom>
            <a:noFill/>
            <a:ln w="9525">
              <a:noFill/>
              <a:miter lim="800000"/>
              <a:headEnd/>
              <a:tailEnd/>
            </a:ln>
            <a:effectLst/>
          </p:spPr>
          <p:txBody>
            <a:bodyPr>
              <a:spAutoFit/>
            </a:bodyPr>
            <a:lstStyle/>
            <a:p>
              <a:pPr eaLnBrk="0" hangingPunct="0">
                <a:spcBef>
                  <a:spcPct val="50000"/>
                </a:spcBef>
                <a:defRPr/>
              </a:pPr>
              <a:r>
                <a:rPr lang="en-GB" sz="3600" dirty="0">
                  <a:solidFill>
                    <a:schemeClr val="bg1"/>
                  </a:solidFill>
                  <a:latin typeface="+mj-lt"/>
                </a:rPr>
                <a:t>15</a:t>
              </a:r>
            </a:p>
          </p:txBody>
        </p:sp>
      </p:grpSp>
      <p:grpSp>
        <p:nvGrpSpPr>
          <p:cNvPr id="7" name="Group 22"/>
          <p:cNvGrpSpPr>
            <a:grpSpLocks/>
          </p:cNvGrpSpPr>
          <p:nvPr/>
        </p:nvGrpSpPr>
        <p:grpSpPr bwMode="auto">
          <a:xfrm>
            <a:off x="6438900" y="3127375"/>
            <a:ext cx="608013" cy="1149350"/>
            <a:chOff x="4056" y="1523"/>
            <a:chExt cx="383" cy="724"/>
          </a:xfrm>
        </p:grpSpPr>
        <p:sp>
          <p:nvSpPr>
            <p:cNvPr id="13336" name="AutoShape 23"/>
            <p:cNvSpPr>
              <a:spLocks noChangeArrowheads="1"/>
            </p:cNvSpPr>
            <p:nvPr/>
          </p:nvSpPr>
          <p:spPr bwMode="auto">
            <a:xfrm>
              <a:off x="4073" y="1523"/>
              <a:ext cx="347" cy="334"/>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46456" name="Text Box 24"/>
            <p:cNvSpPr txBox="1">
              <a:spLocks noChangeArrowheads="1"/>
            </p:cNvSpPr>
            <p:nvPr/>
          </p:nvSpPr>
          <p:spPr bwMode="auto">
            <a:xfrm>
              <a:off x="4056" y="1843"/>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bg1"/>
                  </a:solidFill>
                  <a:latin typeface="+mj-lt"/>
                </a:rPr>
                <a:t>7</a:t>
              </a:r>
            </a:p>
          </p:txBody>
        </p:sp>
      </p:grpSp>
      <p:grpSp>
        <p:nvGrpSpPr>
          <p:cNvPr id="8" name="Group 25"/>
          <p:cNvGrpSpPr>
            <a:grpSpLocks/>
          </p:cNvGrpSpPr>
          <p:nvPr/>
        </p:nvGrpSpPr>
        <p:grpSpPr bwMode="auto">
          <a:xfrm>
            <a:off x="7562850" y="3641725"/>
            <a:ext cx="608013" cy="1169988"/>
            <a:chOff x="4764" y="1847"/>
            <a:chExt cx="383" cy="737"/>
          </a:xfrm>
        </p:grpSpPr>
        <p:sp>
          <p:nvSpPr>
            <p:cNvPr id="13334" name="AutoShape 26"/>
            <p:cNvSpPr>
              <a:spLocks noChangeArrowheads="1"/>
            </p:cNvSpPr>
            <p:nvPr/>
          </p:nvSpPr>
          <p:spPr bwMode="auto">
            <a:xfrm>
              <a:off x="4786" y="1847"/>
              <a:ext cx="337" cy="334"/>
            </a:xfrm>
            <a:prstGeom prst="smileyFace">
              <a:avLst>
                <a:gd name="adj" fmla="val -4653"/>
              </a:avLst>
            </a:prstGeom>
            <a:solidFill>
              <a:srgbClr val="FF9966"/>
            </a:solidFill>
            <a:ln w="9525">
              <a:solidFill>
                <a:schemeClr val="tx1"/>
              </a:solidFill>
              <a:round/>
              <a:headEnd/>
              <a:tailEnd/>
            </a:ln>
          </p:spPr>
          <p:txBody>
            <a:bodyPr wrap="none" anchor="ctr"/>
            <a:lstStyle/>
            <a:p>
              <a:endParaRPr lang="en-GB">
                <a:solidFill>
                  <a:schemeClr val="bg1"/>
                </a:solidFill>
                <a:latin typeface="+mj-lt"/>
              </a:endParaRPr>
            </a:p>
          </p:txBody>
        </p:sp>
        <p:sp>
          <p:nvSpPr>
            <p:cNvPr id="146459" name="Text Box 27"/>
            <p:cNvSpPr txBox="1">
              <a:spLocks noChangeArrowheads="1"/>
            </p:cNvSpPr>
            <p:nvPr/>
          </p:nvSpPr>
          <p:spPr bwMode="auto">
            <a:xfrm>
              <a:off x="4764" y="2180"/>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a:solidFill>
                    <a:schemeClr val="bg1"/>
                  </a:solidFill>
                  <a:latin typeface="+mj-lt"/>
                </a:rPr>
                <a:t>8</a:t>
              </a:r>
            </a:p>
          </p:txBody>
        </p:sp>
      </p:grpSp>
      <p:grpSp>
        <p:nvGrpSpPr>
          <p:cNvPr id="9" name="Group 28"/>
          <p:cNvGrpSpPr>
            <a:grpSpLocks/>
          </p:cNvGrpSpPr>
          <p:nvPr/>
        </p:nvGrpSpPr>
        <p:grpSpPr bwMode="auto">
          <a:xfrm>
            <a:off x="6907213" y="4229100"/>
            <a:ext cx="608012" cy="1144588"/>
            <a:chOff x="4351" y="2217"/>
            <a:chExt cx="383" cy="721"/>
          </a:xfrm>
        </p:grpSpPr>
        <p:sp>
          <p:nvSpPr>
            <p:cNvPr id="13332" name="AutoShape 29"/>
            <p:cNvSpPr>
              <a:spLocks noChangeArrowheads="1"/>
            </p:cNvSpPr>
            <p:nvPr/>
          </p:nvSpPr>
          <p:spPr bwMode="auto">
            <a:xfrm>
              <a:off x="4359" y="2217"/>
              <a:ext cx="366" cy="325"/>
            </a:xfrm>
            <a:prstGeom prst="smileyFace">
              <a:avLst>
                <a:gd name="adj" fmla="val -4653"/>
              </a:avLst>
            </a:prstGeom>
            <a:solidFill>
              <a:srgbClr val="FFCCCC"/>
            </a:solidFill>
            <a:ln w="9525">
              <a:solidFill>
                <a:schemeClr val="tx1"/>
              </a:solidFill>
              <a:round/>
              <a:headEnd/>
              <a:tailEnd/>
            </a:ln>
          </p:spPr>
          <p:txBody>
            <a:bodyPr wrap="none" anchor="ctr"/>
            <a:lstStyle/>
            <a:p>
              <a:endParaRPr lang="en-GB">
                <a:solidFill>
                  <a:schemeClr val="bg1"/>
                </a:solidFill>
                <a:latin typeface="+mj-lt"/>
              </a:endParaRPr>
            </a:p>
          </p:txBody>
        </p:sp>
        <p:sp>
          <p:nvSpPr>
            <p:cNvPr id="146462" name="Text Box 30"/>
            <p:cNvSpPr txBox="1">
              <a:spLocks noChangeArrowheads="1"/>
            </p:cNvSpPr>
            <p:nvPr/>
          </p:nvSpPr>
          <p:spPr bwMode="auto">
            <a:xfrm>
              <a:off x="4351" y="2534"/>
              <a:ext cx="383" cy="404"/>
            </a:xfrm>
            <a:prstGeom prst="rect">
              <a:avLst/>
            </a:prstGeom>
            <a:noFill/>
            <a:ln w="9525">
              <a:noFill/>
              <a:miter lim="800000"/>
              <a:headEnd/>
              <a:tailEnd/>
            </a:ln>
            <a:effectLst/>
          </p:spPr>
          <p:txBody>
            <a:bodyPr>
              <a:spAutoFit/>
            </a:bodyPr>
            <a:lstStyle/>
            <a:p>
              <a:pPr algn="ctr" eaLnBrk="0" hangingPunct="0">
                <a:spcBef>
                  <a:spcPct val="50000"/>
                </a:spcBef>
                <a:defRPr/>
              </a:pPr>
              <a:r>
                <a:rPr lang="en-GB" sz="3600">
                  <a:solidFill>
                    <a:schemeClr val="bg1"/>
                  </a:solidFill>
                  <a:latin typeface="+mj-lt"/>
                </a:rPr>
                <a:t>?</a:t>
              </a:r>
            </a:p>
          </p:txBody>
        </p:sp>
      </p:grpSp>
      <p:sp>
        <p:nvSpPr>
          <p:cNvPr id="146463" name="Text Box 31"/>
          <p:cNvSpPr txBox="1">
            <a:spLocks noChangeArrowheads="1"/>
          </p:cNvSpPr>
          <p:nvPr/>
        </p:nvSpPr>
        <p:spPr bwMode="auto">
          <a:xfrm>
            <a:off x="5929322" y="2143116"/>
            <a:ext cx="2544762" cy="641350"/>
          </a:xfrm>
          <a:prstGeom prst="rect">
            <a:avLst/>
          </a:prstGeom>
          <a:noFill/>
          <a:ln w="9525">
            <a:noFill/>
            <a:miter lim="800000"/>
            <a:headEnd/>
            <a:tailEnd/>
          </a:ln>
          <a:effectLst/>
        </p:spPr>
        <p:txBody>
          <a:bodyPr>
            <a:spAutoFit/>
          </a:bodyPr>
          <a:lstStyle/>
          <a:p>
            <a:pPr algn="ctr" eaLnBrk="0" hangingPunct="0">
              <a:spcBef>
                <a:spcPct val="50000"/>
              </a:spcBef>
              <a:defRPr/>
            </a:pPr>
            <a:r>
              <a:rPr lang="en-GB" sz="3600" dirty="0">
                <a:solidFill>
                  <a:schemeClr val="accent2">
                    <a:lumMod val="75000"/>
                  </a:schemeClr>
                </a:solidFill>
                <a:latin typeface="Trebuchet MS" pitchFamily="34" charset="0"/>
              </a:rPr>
              <a:t>Population</a:t>
            </a:r>
          </a:p>
        </p:txBody>
      </p:sp>
      <p:sp>
        <p:nvSpPr>
          <p:cNvPr id="146465" name="AutoShape 33"/>
          <p:cNvSpPr>
            <a:spLocks noChangeArrowheads="1"/>
          </p:cNvSpPr>
          <p:nvPr/>
        </p:nvSpPr>
        <p:spPr bwMode="auto">
          <a:xfrm>
            <a:off x="4214810" y="4000504"/>
            <a:ext cx="1371600" cy="685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1"/>
          </a:solidFill>
          <a:ln w="9525">
            <a:solidFill>
              <a:schemeClr val="bg2"/>
            </a:solidFill>
            <a:miter lim="800000"/>
            <a:headEnd/>
            <a:tailEnd/>
          </a:ln>
          <a:effectLst/>
        </p:spPr>
        <p:txBody>
          <a:bodyPr wrap="none" anchor="ctr"/>
          <a:lstStyle/>
          <a:p>
            <a:pPr>
              <a:defRPr/>
            </a:pPr>
            <a:endParaRPr lang="en-GB">
              <a:solidFill>
                <a:schemeClr val="bg1"/>
              </a:solidFill>
              <a:latin typeface="+mj-lt"/>
            </a:endParaRPr>
          </a:p>
        </p:txBody>
      </p:sp>
      <p:pic>
        <p:nvPicPr>
          <p:cNvPr id="35" name="Picture 34" descr="jane_superbrain2.gif"/>
          <p:cNvPicPr>
            <a:picLocks noChangeAspect="1"/>
          </p:cNvPicPr>
          <p:nvPr/>
        </p:nvPicPr>
        <p:blipFill>
          <a:blip r:embed="rId7"/>
          <a:stretch>
            <a:fillRect/>
          </a:stretch>
        </p:blipFill>
        <p:spPr>
          <a:xfrm>
            <a:off x="7929586" y="0"/>
            <a:ext cx="1214414" cy="1953411"/>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6448"/>
                                        </p:tgtEl>
                                        <p:attrNameLst>
                                          <p:attrName>style.visibility</p:attrName>
                                        </p:attrNameLst>
                                      </p:cBhvr>
                                      <p:to>
                                        <p:strVal val="visible"/>
                                      </p:to>
                                    </p:set>
                                    <p:animEffect transition="in" filter="dissolve">
                                      <p:cBhvr>
                                        <p:cTn id="7" dur="500"/>
                                        <p:tgtEl>
                                          <p:spTgt spid="146448"/>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146434"/>
                                        </p:tgtEl>
                                        <p:attrNameLst>
                                          <p:attrName>style.visibility</p:attrName>
                                        </p:attrNameLst>
                                      </p:cBhvr>
                                      <p:to>
                                        <p:strVal val="visible"/>
                                      </p:to>
                                    </p:set>
                                    <p:animEffect transition="in" filter="dissolve">
                                      <p:cBhvr>
                                        <p:cTn id="11" dur="500"/>
                                        <p:tgtEl>
                                          <p:spTgt spid="146434"/>
                                        </p:tgtEl>
                                      </p:cBhvr>
                                    </p:animEffect>
                                  </p:childTnLst>
                                </p:cTn>
                              </p:par>
                            </p:childTnLst>
                          </p:cTn>
                        </p:par>
                        <p:par>
                          <p:cTn id="12" fill="hold">
                            <p:stCondLst>
                              <p:cond delay="2000"/>
                            </p:stCondLst>
                            <p:childTnLst>
                              <p:par>
                                <p:cTn id="13" presetID="9" presetClass="entr" presetSubtype="0"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par>
                          <p:cTn id="16" fill="hold">
                            <p:stCondLst>
                              <p:cond delay="3500"/>
                            </p:stCondLst>
                            <p:childTnLst>
                              <p:par>
                                <p:cTn id="17" presetID="9" presetClass="entr" presetSubtype="0" fill="hold" nodeType="afterEffect">
                                  <p:stCondLst>
                                    <p:cond delay="100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par>
                          <p:cTn id="20" fill="hold">
                            <p:stCondLst>
                              <p:cond delay="5000"/>
                            </p:stCondLst>
                            <p:childTnLst>
                              <p:par>
                                <p:cTn id="21" presetID="9" presetClass="entr" presetSubtype="0" fill="hold" nodeType="afterEffect">
                                  <p:stCondLst>
                                    <p:cond delay="10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p:stCondLst>
                              <p:cond delay="6500"/>
                            </p:stCondLst>
                            <p:childTnLst>
                              <p:par>
                                <p:cTn id="25" presetID="9" presetClass="entr" presetSubtype="0" fill="hold" nodeType="afterEffect">
                                  <p:stCondLst>
                                    <p:cond delay="100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par>
                          <p:cTn id="28" fill="hold">
                            <p:stCondLst>
                              <p:cond delay="8000"/>
                            </p:stCondLst>
                            <p:childTnLst>
                              <p:par>
                                <p:cTn id="29" presetID="9" presetClass="entr" presetSubtype="0" fill="hold" nodeType="afterEffect">
                                  <p:stCondLst>
                                    <p:cond delay="1000"/>
                                  </p:stCondLst>
                                  <p:childTnLst>
                                    <p:set>
                                      <p:cBhvr>
                                        <p:cTn id="30" dur="1" fill="hold">
                                          <p:stCondLst>
                                            <p:cond delay="0"/>
                                          </p:stCondLst>
                                        </p:cTn>
                                        <p:tgtEl>
                                          <p:spTgt spid="146435"/>
                                        </p:tgtEl>
                                        <p:attrNameLst>
                                          <p:attrName>style.visibility</p:attrName>
                                        </p:attrNameLst>
                                      </p:cBhvr>
                                      <p:to>
                                        <p:strVal val="visible"/>
                                      </p:to>
                                    </p:set>
                                    <p:animEffect transition="in" filter="dissolve">
                                      <p:cBhvr>
                                        <p:cTn id="31" dur="500"/>
                                        <p:tgtEl>
                                          <p:spTgt spid="146435"/>
                                        </p:tgtEl>
                                      </p:cBhvr>
                                    </p:animEffect>
                                  </p:childTnLst>
                                </p:cTn>
                              </p:par>
                            </p:childTnLst>
                          </p:cTn>
                        </p:par>
                        <p:par>
                          <p:cTn id="32" fill="hold">
                            <p:stCondLst>
                              <p:cond delay="9500"/>
                            </p:stCondLst>
                            <p:childTnLst>
                              <p:par>
                                <p:cTn id="33" presetID="9" presetClass="entr" presetSubtype="0" fill="hold" grpId="0" nodeType="afterEffect">
                                  <p:stCondLst>
                                    <p:cond delay="1000"/>
                                  </p:stCondLst>
                                  <p:childTnLst>
                                    <p:set>
                                      <p:cBhvr>
                                        <p:cTn id="34" dur="1" fill="hold">
                                          <p:stCondLst>
                                            <p:cond delay="0"/>
                                          </p:stCondLst>
                                        </p:cTn>
                                        <p:tgtEl>
                                          <p:spTgt spid="146465"/>
                                        </p:tgtEl>
                                        <p:attrNameLst>
                                          <p:attrName>style.visibility</p:attrName>
                                        </p:attrNameLst>
                                      </p:cBhvr>
                                      <p:to>
                                        <p:strVal val="visible"/>
                                      </p:to>
                                    </p:set>
                                    <p:animEffect transition="in" filter="dissolve">
                                      <p:cBhvr>
                                        <p:cTn id="35" dur="500"/>
                                        <p:tgtEl>
                                          <p:spTgt spid="14646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6463"/>
                                        </p:tgtEl>
                                        <p:attrNameLst>
                                          <p:attrName>style.visibility</p:attrName>
                                        </p:attrNameLst>
                                      </p:cBhvr>
                                      <p:to>
                                        <p:strVal val="visible"/>
                                      </p:to>
                                    </p:set>
                                    <p:animEffect transition="in" filter="dissolve">
                                      <p:cBhvr>
                                        <p:cTn id="40" dur="500"/>
                                        <p:tgtEl>
                                          <p:spTgt spid="146463"/>
                                        </p:tgtEl>
                                      </p:cBhvr>
                                    </p:animEffect>
                                  </p:childTnLst>
                                </p:cTn>
                              </p:par>
                            </p:childTnLst>
                          </p:cTn>
                        </p:par>
                        <p:par>
                          <p:cTn id="41" fill="hold">
                            <p:stCondLst>
                              <p:cond delay="500"/>
                            </p:stCondLst>
                            <p:childTnLst>
                              <p:par>
                                <p:cTn id="42" presetID="9" presetClass="entr" presetSubtype="0" fill="hold" grpId="0" nodeType="afterEffect">
                                  <p:stCondLst>
                                    <p:cond delay="1000"/>
                                  </p:stCondLst>
                                  <p:childTnLst>
                                    <p:set>
                                      <p:cBhvr>
                                        <p:cTn id="43" dur="1" fill="hold">
                                          <p:stCondLst>
                                            <p:cond delay="0"/>
                                          </p:stCondLst>
                                        </p:cTn>
                                        <p:tgtEl>
                                          <p:spTgt spid="146449"/>
                                        </p:tgtEl>
                                        <p:attrNameLst>
                                          <p:attrName>style.visibility</p:attrName>
                                        </p:attrNameLst>
                                      </p:cBhvr>
                                      <p:to>
                                        <p:strVal val="visible"/>
                                      </p:to>
                                    </p:set>
                                    <p:animEffect transition="in" filter="dissolve">
                                      <p:cBhvr>
                                        <p:cTn id="44" dur="500"/>
                                        <p:tgtEl>
                                          <p:spTgt spid="14644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46450"/>
                                        </p:tgtEl>
                                        <p:attrNameLst>
                                          <p:attrName>style.visibility</p:attrName>
                                        </p:attrNameLst>
                                      </p:cBhvr>
                                      <p:to>
                                        <p:strVal val="visible"/>
                                      </p:to>
                                    </p:set>
                                    <p:animEffect transition="in" filter="dissolve">
                                      <p:cBhvr>
                                        <p:cTn id="49" dur="500"/>
                                        <p:tgtEl>
                                          <p:spTgt spid="14645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dissolv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dissolv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dissolv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dissolv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4" grpId="0" animBg="1"/>
      <p:bldP spid="146448" grpId="0" autoUpdateAnimBg="0"/>
      <p:bldP spid="146449" grpId="0" animBg="1"/>
      <p:bldP spid="146463" grpId="0" autoUpdateAnimBg="0"/>
      <p:bldP spid="1464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Standard Error</a:t>
            </a:r>
            <a:endParaRPr lang="en-US" dirty="0"/>
          </a:p>
        </p:txBody>
      </p:sp>
      <p:sp>
        <p:nvSpPr>
          <p:cNvPr id="3" name="Content Placeholder 2"/>
          <p:cNvSpPr>
            <a:spLocks noGrp="1"/>
          </p:cNvSpPr>
          <p:nvPr>
            <p:ph idx="1"/>
          </p:nvPr>
        </p:nvSpPr>
        <p:spPr/>
        <p:txBody>
          <a:bodyPr/>
          <a:lstStyle/>
          <a:p>
            <a:r>
              <a:rPr lang="en-US" dirty="0" smtClean="0"/>
              <a:t>SD tells us how well the mean represents the sample data.</a:t>
            </a:r>
          </a:p>
          <a:p>
            <a:r>
              <a:rPr lang="en-US" dirty="0" smtClean="0"/>
              <a:t>But, if we want to </a:t>
            </a:r>
            <a:r>
              <a:rPr lang="en-US" dirty="0" err="1" smtClean="0"/>
              <a:t>estimare</a:t>
            </a:r>
            <a:r>
              <a:rPr lang="en-US" dirty="0" smtClean="0"/>
              <a:t> this parameter in the population, then we need to </a:t>
            </a:r>
            <a:endParaRPr lang="en-US" dirty="0"/>
          </a:p>
        </p:txBody>
      </p:sp>
    </p:spTree>
    <p:extLst>
      <p:ext uri="{BB962C8B-B14F-4D97-AF65-F5344CB8AC3E}">
        <p14:creationId xmlns:p14="http://schemas.microsoft.com/office/powerpoint/2010/main" val="278128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38D14BCD-B2D8-4B69-AF19-3C2AFD739878}" type="slidenum">
              <a:rPr lang="en-US"/>
              <a:pPr/>
              <a:t>2</a:t>
            </a:fld>
            <a:endParaRPr lang="en-US"/>
          </a:p>
        </p:txBody>
      </p:sp>
      <p:sp>
        <p:nvSpPr>
          <p:cNvPr id="4098" name="Rectangle 2"/>
          <p:cNvSpPr>
            <a:spLocks noGrp="1" noChangeArrowheads="1"/>
          </p:cNvSpPr>
          <p:nvPr>
            <p:ph type="title"/>
          </p:nvPr>
        </p:nvSpPr>
        <p:spPr/>
        <p:txBody>
          <a:bodyPr/>
          <a:lstStyle/>
          <a:p>
            <a:r>
              <a:rPr lang="en-GB"/>
              <a:t>Aims and Objectives</a:t>
            </a:r>
            <a:endParaRPr lang="en-US"/>
          </a:p>
        </p:txBody>
      </p:sp>
      <p:sp>
        <p:nvSpPr>
          <p:cNvPr id="4099" name="Rectangle 3"/>
          <p:cNvSpPr>
            <a:spLocks noGrp="1" noChangeArrowheads="1"/>
          </p:cNvSpPr>
          <p:nvPr>
            <p:ph type="body" idx="1"/>
          </p:nvPr>
        </p:nvSpPr>
        <p:spPr/>
        <p:txBody>
          <a:bodyPr/>
          <a:lstStyle/>
          <a:p>
            <a:r>
              <a:rPr lang="en-GB" sz="2400" dirty="0"/>
              <a:t>Know what a statistical model is and </a:t>
            </a:r>
            <a:r>
              <a:rPr lang="en-US" sz="2400" dirty="0"/>
              <a:t>why we use them.</a:t>
            </a:r>
          </a:p>
          <a:p>
            <a:pPr lvl="1"/>
            <a:r>
              <a:rPr lang="en-GB" sz="2400" dirty="0"/>
              <a:t>The Mean</a:t>
            </a:r>
            <a:endParaRPr lang="en-US" sz="2400" dirty="0"/>
          </a:p>
          <a:p>
            <a:r>
              <a:rPr lang="en-US" sz="2400" dirty="0"/>
              <a:t>Know what the ‘fit’ of a model is and why it is important.</a:t>
            </a:r>
          </a:p>
          <a:p>
            <a:pPr lvl="1"/>
            <a:r>
              <a:rPr lang="en-GB" sz="2400" dirty="0"/>
              <a:t>The Standard Deviation</a:t>
            </a:r>
          </a:p>
          <a:p>
            <a:r>
              <a:rPr lang="en-GB" sz="2400" dirty="0"/>
              <a:t>Distinguish models for samples and </a:t>
            </a:r>
            <a:r>
              <a:rPr lang="en-GB" sz="2400" dirty="0" smtClean="0"/>
              <a:t>populations</a:t>
            </a:r>
          </a:p>
          <a:p>
            <a:r>
              <a:rPr lang="en-GB" sz="2400" dirty="0" smtClean="0"/>
              <a:t>Problems with NHST and modern approaches</a:t>
            </a:r>
          </a:p>
          <a:p>
            <a:pPr lvl="1"/>
            <a:r>
              <a:rPr lang="en-GB" sz="2400" dirty="0" smtClean="0"/>
              <a:t>Reporting Confidence intervals and effect sizes.</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animEffect transition="in" filter="dissolve">
                                      <p:cBhvr>
                                        <p:cTn id="11" dur="500"/>
                                        <p:tgtEl>
                                          <p:spTgt spid="4099">
                                            <p:txEl>
                                              <p:pRg st="1" end="1"/>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Effect transition="in" filter="dissolve">
                                      <p:cBhvr>
                                        <p:cTn id="15" dur="500"/>
                                        <p:tgtEl>
                                          <p:spTgt spid="4099">
                                            <p:txEl>
                                              <p:pRg st="2" end="2"/>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099">
                                            <p:txEl>
                                              <p:pRg st="3" end="3"/>
                                            </p:txEl>
                                          </p:spTgt>
                                        </p:tgtEl>
                                        <p:attrNameLst>
                                          <p:attrName>style.visibility</p:attrName>
                                        </p:attrNameLst>
                                      </p:cBhvr>
                                      <p:to>
                                        <p:strVal val="visible"/>
                                      </p:to>
                                    </p:set>
                                    <p:animEffect transition="in" filter="dissolve">
                                      <p:cBhvr>
                                        <p:cTn id="19" dur="500"/>
                                        <p:tgtEl>
                                          <p:spTgt spid="4099">
                                            <p:txEl>
                                              <p:pRg st="3" end="3"/>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animEffect transition="in" filter="dissolve">
                                      <p:cBhvr>
                                        <p:cTn id="23" dur="500"/>
                                        <p:tgtEl>
                                          <p:spTgt spid="40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099">
                                            <p:txEl>
                                              <p:pRg st="5" end="5"/>
                                            </p:txEl>
                                          </p:spTgt>
                                        </p:tgtEl>
                                        <p:attrNameLst>
                                          <p:attrName>style.visibility</p:attrName>
                                        </p:attrNameLst>
                                      </p:cBhvr>
                                      <p:to>
                                        <p:strVal val="visible"/>
                                      </p:to>
                                    </p:set>
                                    <p:animEffect transition="in" filter="dissolve">
                                      <p:cBhvr>
                                        <p:cTn id="28" dur="500"/>
                                        <p:tgtEl>
                                          <p:spTgt spid="4099">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099">
                                            <p:txEl>
                                              <p:pRg st="6" end="6"/>
                                            </p:txEl>
                                          </p:spTgt>
                                        </p:tgtEl>
                                        <p:attrNameLst>
                                          <p:attrName>style.visibility</p:attrName>
                                        </p:attrNameLst>
                                      </p:cBhvr>
                                      <p:to>
                                        <p:strVal val="visible"/>
                                      </p:to>
                                    </p:set>
                                    <p:animEffect transition="in" filter="dissolve">
                                      <p:cBhvr>
                                        <p:cTn id="31" dur="500"/>
                                        <p:tgtEl>
                                          <p:spTgt spid="4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The SD and the Shape of a Distribution</a:t>
            </a:r>
            <a:endParaRPr lang="en-GB" dirty="0"/>
          </a:p>
        </p:txBody>
      </p:sp>
      <p:pic>
        <p:nvPicPr>
          <p:cNvPr id="19458" name="Picture 2"/>
          <p:cNvPicPr>
            <a:picLocks noChangeAspect="1" noChangeArrowheads="1"/>
          </p:cNvPicPr>
          <p:nvPr/>
        </p:nvPicPr>
        <p:blipFill>
          <a:blip r:embed="rId2"/>
          <a:srcRect/>
          <a:stretch>
            <a:fillRect/>
          </a:stretch>
        </p:blipFill>
        <p:spPr bwMode="auto">
          <a:xfrm>
            <a:off x="980854" y="1928803"/>
            <a:ext cx="7991696" cy="333852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6C378954-D157-4DA5-BA07-F2A1D1AF0702}" type="slidenum">
              <a:rPr lang="en-US"/>
              <a:pPr/>
              <a:t>21</a:t>
            </a:fld>
            <a:endParaRPr lang="en-US"/>
          </a:p>
        </p:txBody>
      </p:sp>
      <p:sp>
        <p:nvSpPr>
          <p:cNvPr id="142338" name="Rectangle 2"/>
          <p:cNvSpPr>
            <a:spLocks noGrp="1" noChangeArrowheads="1"/>
          </p:cNvSpPr>
          <p:nvPr>
            <p:ph type="title"/>
          </p:nvPr>
        </p:nvSpPr>
        <p:spPr/>
        <p:txBody>
          <a:bodyPr/>
          <a:lstStyle/>
          <a:p>
            <a:r>
              <a:rPr lang="en-GB"/>
              <a:t>Samples Vs. Populations</a:t>
            </a:r>
          </a:p>
        </p:txBody>
      </p:sp>
      <p:sp>
        <p:nvSpPr>
          <p:cNvPr id="142339" name="Rectangle 3"/>
          <p:cNvSpPr>
            <a:spLocks noGrp="1" noChangeArrowheads="1"/>
          </p:cNvSpPr>
          <p:nvPr>
            <p:ph type="body" idx="1"/>
          </p:nvPr>
        </p:nvSpPr>
        <p:spPr>
          <a:xfrm>
            <a:off x="1763713" y="1417638"/>
            <a:ext cx="6694487" cy="4781550"/>
          </a:xfrm>
        </p:spPr>
        <p:txBody>
          <a:bodyPr/>
          <a:lstStyle/>
          <a:p>
            <a:pPr>
              <a:lnSpc>
                <a:spcPct val="90000"/>
              </a:lnSpc>
            </a:pPr>
            <a:r>
              <a:rPr lang="en-GB" sz="2800"/>
              <a:t>Sample</a:t>
            </a:r>
          </a:p>
          <a:p>
            <a:pPr lvl="1">
              <a:lnSpc>
                <a:spcPct val="90000"/>
              </a:lnSpc>
            </a:pPr>
            <a:r>
              <a:rPr lang="en-GB" sz="2400"/>
              <a:t>Mean and SD describe only the sample from which they were calculated.</a:t>
            </a:r>
          </a:p>
          <a:p>
            <a:pPr>
              <a:lnSpc>
                <a:spcPct val="90000"/>
              </a:lnSpc>
            </a:pPr>
            <a:r>
              <a:rPr lang="en-GB" sz="2800"/>
              <a:t>Population</a:t>
            </a:r>
          </a:p>
          <a:p>
            <a:pPr lvl="1">
              <a:lnSpc>
                <a:spcPct val="90000"/>
              </a:lnSpc>
            </a:pPr>
            <a:r>
              <a:rPr lang="en-GB" sz="2400"/>
              <a:t>Mean and SD are intended to describe the entire population (very rare in Psychology).</a:t>
            </a:r>
          </a:p>
          <a:p>
            <a:pPr>
              <a:lnSpc>
                <a:spcPct val="90000"/>
              </a:lnSpc>
            </a:pPr>
            <a:r>
              <a:rPr lang="en-GB" sz="2800"/>
              <a:t>Sample to Population:</a:t>
            </a:r>
          </a:p>
          <a:p>
            <a:pPr lvl="1">
              <a:lnSpc>
                <a:spcPct val="90000"/>
              </a:lnSpc>
            </a:pPr>
            <a:r>
              <a:rPr lang="en-GB" sz="2400"/>
              <a:t>Mean and SD are obtained from a sample, but are used to estimate the mean and SD of the population (very common in psychology).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2338"/>
                                        </p:tgtEl>
                                        <p:attrNameLst>
                                          <p:attrName>style.visibility</p:attrName>
                                        </p:attrNameLst>
                                      </p:cBhvr>
                                      <p:to>
                                        <p:strVal val="visible"/>
                                      </p:to>
                                    </p:set>
                                    <p:animEffect transition="in" filter="dissolve">
                                      <p:cBhvr>
                                        <p:cTn id="7" dur="500"/>
                                        <p:tgtEl>
                                          <p:spTgt spid="1423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2339">
                                            <p:txEl>
                                              <p:pRg st="0" end="0"/>
                                            </p:txEl>
                                          </p:spTgt>
                                        </p:tgtEl>
                                        <p:attrNameLst>
                                          <p:attrName>style.visibility</p:attrName>
                                        </p:attrNameLst>
                                      </p:cBhvr>
                                      <p:to>
                                        <p:strVal val="visible"/>
                                      </p:to>
                                    </p:set>
                                    <p:animEffect transition="in" filter="dissolve">
                                      <p:cBhvr>
                                        <p:cTn id="12" dur="500"/>
                                        <p:tgtEl>
                                          <p:spTgt spid="1423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2339">
                                            <p:txEl>
                                              <p:pRg st="1" end="1"/>
                                            </p:txEl>
                                          </p:spTgt>
                                        </p:tgtEl>
                                        <p:attrNameLst>
                                          <p:attrName>style.visibility</p:attrName>
                                        </p:attrNameLst>
                                      </p:cBhvr>
                                      <p:to>
                                        <p:strVal val="visible"/>
                                      </p:to>
                                    </p:set>
                                    <p:animEffect transition="in" filter="dissolve">
                                      <p:cBhvr>
                                        <p:cTn id="17" dur="500"/>
                                        <p:tgtEl>
                                          <p:spTgt spid="1423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2339">
                                            <p:txEl>
                                              <p:pRg st="2" end="2"/>
                                            </p:txEl>
                                          </p:spTgt>
                                        </p:tgtEl>
                                        <p:attrNameLst>
                                          <p:attrName>style.visibility</p:attrName>
                                        </p:attrNameLst>
                                      </p:cBhvr>
                                      <p:to>
                                        <p:strVal val="visible"/>
                                      </p:to>
                                    </p:set>
                                    <p:animEffect transition="in" filter="dissolve">
                                      <p:cBhvr>
                                        <p:cTn id="22" dur="500"/>
                                        <p:tgtEl>
                                          <p:spTgt spid="1423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2339">
                                            <p:txEl>
                                              <p:pRg st="3" end="3"/>
                                            </p:txEl>
                                          </p:spTgt>
                                        </p:tgtEl>
                                        <p:attrNameLst>
                                          <p:attrName>style.visibility</p:attrName>
                                        </p:attrNameLst>
                                      </p:cBhvr>
                                      <p:to>
                                        <p:strVal val="visible"/>
                                      </p:to>
                                    </p:set>
                                    <p:animEffect transition="in" filter="dissolve">
                                      <p:cBhvr>
                                        <p:cTn id="27" dur="500"/>
                                        <p:tgtEl>
                                          <p:spTgt spid="1423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2339">
                                            <p:txEl>
                                              <p:pRg st="4" end="4"/>
                                            </p:txEl>
                                          </p:spTgt>
                                        </p:tgtEl>
                                        <p:attrNameLst>
                                          <p:attrName>style.visibility</p:attrName>
                                        </p:attrNameLst>
                                      </p:cBhvr>
                                      <p:to>
                                        <p:strVal val="visible"/>
                                      </p:to>
                                    </p:set>
                                    <p:animEffect transition="in" filter="dissolve">
                                      <p:cBhvr>
                                        <p:cTn id="32" dur="500"/>
                                        <p:tgtEl>
                                          <p:spTgt spid="1423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2339">
                                            <p:txEl>
                                              <p:pRg st="5" end="5"/>
                                            </p:txEl>
                                          </p:spTgt>
                                        </p:tgtEl>
                                        <p:attrNameLst>
                                          <p:attrName>style.visibility</p:attrName>
                                        </p:attrNameLst>
                                      </p:cBhvr>
                                      <p:to>
                                        <p:strVal val="visible"/>
                                      </p:to>
                                    </p:set>
                                    <p:animEffect transition="in" filter="dissolve">
                                      <p:cBhvr>
                                        <p:cTn id="37" dur="500"/>
                                        <p:tgtEl>
                                          <p:spTgt spid="142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39" grpId="0" build="p" bldLvl="2"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Rectangle 53"/>
          <p:cNvSpPr>
            <a:spLocks noChangeArrowheads="1"/>
          </p:cNvSpPr>
          <p:nvPr/>
        </p:nvSpPr>
        <p:spPr bwMode="auto">
          <a:xfrm>
            <a:off x="0" y="1458913"/>
            <a:ext cx="9144000" cy="5399087"/>
          </a:xfrm>
          <a:prstGeom prst="rect">
            <a:avLst/>
          </a:prstGeom>
          <a:solidFill>
            <a:schemeClr val="tx1"/>
          </a:solidFill>
          <a:ln w="9525">
            <a:solidFill>
              <a:schemeClr val="tx1"/>
            </a:solidFill>
            <a:miter lim="800000"/>
            <a:headEnd/>
            <a:tailEnd/>
          </a:ln>
        </p:spPr>
        <p:txBody>
          <a:bodyPr wrap="none" anchor="ctr"/>
          <a:lstStyle/>
          <a:p>
            <a:endParaRPr lang="en-GB"/>
          </a:p>
        </p:txBody>
      </p:sp>
      <p:sp>
        <p:nvSpPr>
          <p:cNvPr id="14345" name="Rectangle 2"/>
          <p:cNvSpPr>
            <a:spLocks noGrp="1" noChangeArrowheads="1"/>
          </p:cNvSpPr>
          <p:nvPr>
            <p:ph type="title"/>
          </p:nvPr>
        </p:nvSpPr>
        <p:spPr>
          <a:xfrm>
            <a:off x="366713" y="274638"/>
            <a:ext cx="8320087" cy="1143000"/>
          </a:xfrm>
        </p:spPr>
        <p:txBody>
          <a:bodyPr/>
          <a:lstStyle/>
          <a:p>
            <a:pPr eaLnBrk="1" hangingPunct="1"/>
            <a:r>
              <a:rPr lang="en-GB" sz="4000" smtClean="0">
                <a:solidFill>
                  <a:schemeClr val="bg1"/>
                </a:solidFill>
              </a:rPr>
              <a:t>Sampling Variation</a:t>
            </a:r>
            <a:endParaRPr lang="en-US" sz="4000" smtClean="0">
              <a:solidFill>
                <a:schemeClr val="bg1"/>
              </a:solidFill>
            </a:endParaRPr>
          </a:p>
        </p:txBody>
      </p:sp>
      <p:grpSp>
        <p:nvGrpSpPr>
          <p:cNvPr id="2" name="Group 5"/>
          <p:cNvGrpSpPr>
            <a:grpSpLocks/>
          </p:cNvGrpSpPr>
          <p:nvPr/>
        </p:nvGrpSpPr>
        <p:grpSpPr bwMode="auto">
          <a:xfrm>
            <a:off x="889000" y="4187825"/>
            <a:ext cx="1525588" cy="1973263"/>
            <a:chOff x="436" y="2598"/>
            <a:chExt cx="961" cy="1243"/>
          </a:xfrm>
        </p:grpSpPr>
        <p:grpSp>
          <p:nvGrpSpPr>
            <p:cNvPr id="3" name="Group 6"/>
            <p:cNvGrpSpPr>
              <a:grpSpLocks/>
            </p:cNvGrpSpPr>
            <p:nvPr/>
          </p:nvGrpSpPr>
          <p:grpSpPr bwMode="auto">
            <a:xfrm>
              <a:off x="436" y="2598"/>
              <a:ext cx="961" cy="1006"/>
              <a:chOff x="445" y="2694"/>
              <a:chExt cx="961" cy="1006"/>
            </a:xfrm>
          </p:grpSpPr>
          <p:sp>
            <p:nvSpPr>
              <p:cNvPr id="14381" name="Freeform 7"/>
              <p:cNvSpPr>
                <a:spLocks/>
              </p:cNvSpPr>
              <p:nvPr/>
            </p:nvSpPr>
            <p:spPr bwMode="auto">
              <a:xfrm>
                <a:off x="445" y="2694"/>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rgbClr val="FF0000"/>
              </a:solidFill>
              <a:ln w="9525">
                <a:solidFill>
                  <a:schemeClr val="tx1"/>
                </a:solidFill>
                <a:round/>
                <a:headEnd/>
                <a:tailEnd/>
              </a:ln>
            </p:spPr>
            <p:txBody>
              <a:bodyPr/>
              <a:lstStyle/>
              <a:p>
                <a:endParaRPr lang="en-GB"/>
              </a:p>
            </p:txBody>
          </p:sp>
          <p:sp>
            <p:nvSpPr>
              <p:cNvPr id="14382" name="AutoShape 8"/>
              <p:cNvSpPr>
                <a:spLocks noChangeArrowheads="1"/>
              </p:cNvSpPr>
              <p:nvPr/>
            </p:nvSpPr>
            <p:spPr bwMode="auto">
              <a:xfrm>
                <a:off x="596" y="304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3" name="AutoShape 9"/>
              <p:cNvSpPr>
                <a:spLocks noChangeArrowheads="1"/>
              </p:cNvSpPr>
              <p:nvPr/>
            </p:nvSpPr>
            <p:spPr bwMode="auto">
              <a:xfrm>
                <a:off x="546" y="333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84" name="AutoShape 10"/>
              <p:cNvSpPr>
                <a:spLocks noChangeArrowheads="1"/>
              </p:cNvSpPr>
              <p:nvPr/>
            </p:nvSpPr>
            <p:spPr bwMode="auto">
              <a:xfrm>
                <a:off x="1109" y="315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85" name="AutoShape 11"/>
              <p:cNvSpPr>
                <a:spLocks noChangeArrowheads="1"/>
              </p:cNvSpPr>
              <p:nvPr/>
            </p:nvSpPr>
            <p:spPr bwMode="auto">
              <a:xfrm>
                <a:off x="870" y="3024"/>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6" name="AutoShape 12"/>
              <p:cNvSpPr>
                <a:spLocks noChangeArrowheads="1"/>
              </p:cNvSpPr>
              <p:nvPr/>
            </p:nvSpPr>
            <p:spPr bwMode="auto">
              <a:xfrm>
                <a:off x="726" y="279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87" name="AutoShape 13"/>
              <p:cNvSpPr>
                <a:spLocks noChangeArrowheads="1"/>
              </p:cNvSpPr>
              <p:nvPr/>
            </p:nvSpPr>
            <p:spPr bwMode="auto">
              <a:xfrm>
                <a:off x="834" y="331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2" name="Object 14"/>
            <p:cNvGraphicFramePr>
              <a:graphicFrameLocks noChangeAspect="1"/>
            </p:cNvGraphicFramePr>
            <p:nvPr/>
          </p:nvGraphicFramePr>
          <p:xfrm>
            <a:off x="689" y="3650"/>
            <a:ext cx="454" cy="191"/>
          </p:xfrm>
          <a:graphic>
            <a:graphicData uri="http://schemas.openxmlformats.org/presentationml/2006/ole">
              <mc:AlternateContent xmlns:mc="http://schemas.openxmlformats.org/markup-compatibility/2006">
                <mc:Choice xmlns:v="urn:schemas-microsoft-com:vml" Requires="v">
                  <p:oleObj spid="_x0000_s12350" name="Equation" r:id="rId3" imgW="482400" imgH="203040" progId="Equation.3">
                    <p:embed/>
                  </p:oleObj>
                </mc:Choice>
                <mc:Fallback>
                  <p:oleObj name="Equation" r:id="rId3" imgW="4824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 y="3650"/>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4" name="Group 15"/>
          <p:cNvGrpSpPr>
            <a:grpSpLocks/>
          </p:cNvGrpSpPr>
          <p:nvPr/>
        </p:nvGrpSpPr>
        <p:grpSpPr bwMode="auto">
          <a:xfrm>
            <a:off x="2847975" y="4275138"/>
            <a:ext cx="2001838" cy="1885950"/>
            <a:chOff x="1670" y="2653"/>
            <a:chExt cx="1261" cy="1188"/>
          </a:xfrm>
        </p:grpSpPr>
        <p:grpSp>
          <p:nvGrpSpPr>
            <p:cNvPr id="5" name="Group 16"/>
            <p:cNvGrpSpPr>
              <a:grpSpLocks/>
            </p:cNvGrpSpPr>
            <p:nvPr/>
          </p:nvGrpSpPr>
          <p:grpSpPr bwMode="auto">
            <a:xfrm>
              <a:off x="1670" y="2653"/>
              <a:ext cx="1261" cy="932"/>
              <a:chOff x="3974" y="2672"/>
              <a:chExt cx="1261" cy="932"/>
            </a:xfrm>
          </p:grpSpPr>
          <p:sp>
            <p:nvSpPr>
              <p:cNvPr id="14373" name="Freeform 17"/>
              <p:cNvSpPr>
                <a:spLocks/>
              </p:cNvSpPr>
              <p:nvPr/>
            </p:nvSpPr>
            <p:spPr bwMode="auto">
              <a:xfrm>
                <a:off x="3974" y="2672"/>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0000FF"/>
              </a:solidFill>
              <a:ln w="9525">
                <a:solidFill>
                  <a:schemeClr val="tx1"/>
                </a:solidFill>
                <a:round/>
                <a:headEnd/>
                <a:tailEnd/>
              </a:ln>
            </p:spPr>
            <p:txBody>
              <a:bodyPr/>
              <a:lstStyle/>
              <a:p>
                <a:endParaRPr lang="en-GB"/>
              </a:p>
            </p:txBody>
          </p:sp>
          <p:sp>
            <p:nvSpPr>
              <p:cNvPr id="14374" name="AutoShape 18"/>
              <p:cNvSpPr>
                <a:spLocks noChangeArrowheads="1"/>
              </p:cNvSpPr>
              <p:nvPr/>
            </p:nvSpPr>
            <p:spPr bwMode="auto">
              <a:xfrm>
                <a:off x="4631" y="2980"/>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5" name="AutoShape 19"/>
              <p:cNvSpPr>
                <a:spLocks noChangeArrowheads="1"/>
              </p:cNvSpPr>
              <p:nvPr/>
            </p:nvSpPr>
            <p:spPr bwMode="auto">
              <a:xfrm>
                <a:off x="4318" y="3120"/>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76" name="AutoShape 20"/>
              <p:cNvSpPr>
                <a:spLocks noChangeArrowheads="1"/>
              </p:cNvSpPr>
              <p:nvPr/>
            </p:nvSpPr>
            <p:spPr bwMode="auto">
              <a:xfrm>
                <a:off x="4881" y="3092"/>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77" name="AutoShape 21"/>
              <p:cNvSpPr>
                <a:spLocks noChangeArrowheads="1"/>
              </p:cNvSpPr>
              <p:nvPr/>
            </p:nvSpPr>
            <p:spPr bwMode="auto">
              <a:xfrm>
                <a:off x="4175" y="283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8" name="AutoShape 22"/>
              <p:cNvSpPr>
                <a:spLocks noChangeArrowheads="1"/>
              </p:cNvSpPr>
              <p:nvPr/>
            </p:nvSpPr>
            <p:spPr bwMode="auto">
              <a:xfrm>
                <a:off x="4498" y="2739"/>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9" name="AutoShape 23"/>
              <p:cNvSpPr>
                <a:spLocks noChangeArrowheads="1"/>
              </p:cNvSpPr>
              <p:nvPr/>
            </p:nvSpPr>
            <p:spPr bwMode="auto">
              <a:xfrm>
                <a:off x="4606" y="325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1" name="Object 24"/>
            <p:cNvGraphicFramePr>
              <a:graphicFrameLocks noChangeAspect="1"/>
            </p:cNvGraphicFramePr>
            <p:nvPr/>
          </p:nvGraphicFramePr>
          <p:xfrm>
            <a:off x="2080" y="3650"/>
            <a:ext cx="442" cy="191"/>
          </p:xfrm>
          <a:graphic>
            <a:graphicData uri="http://schemas.openxmlformats.org/presentationml/2006/ole">
              <mc:AlternateContent xmlns:mc="http://schemas.openxmlformats.org/markup-compatibility/2006">
                <mc:Choice xmlns:v="urn:schemas-microsoft-com:vml" Requires="v">
                  <p:oleObj spid="_x0000_s12351" name="Equation" r:id="rId5" imgW="469800" imgH="203040" progId="Equation.3">
                    <p:embed/>
                  </p:oleObj>
                </mc:Choice>
                <mc:Fallback>
                  <p:oleObj name="Equation" r:id="rId5" imgW="46980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0" y="3650"/>
                          <a:ext cx="442"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6" name="Group 25"/>
          <p:cNvGrpSpPr>
            <a:grpSpLocks/>
          </p:cNvGrpSpPr>
          <p:nvPr/>
        </p:nvGrpSpPr>
        <p:grpSpPr bwMode="auto">
          <a:xfrm>
            <a:off x="5110163" y="4111625"/>
            <a:ext cx="1525587" cy="2024063"/>
            <a:chOff x="3095" y="2550"/>
            <a:chExt cx="961" cy="1275"/>
          </a:xfrm>
        </p:grpSpPr>
        <p:grpSp>
          <p:nvGrpSpPr>
            <p:cNvPr id="7" name="Group 26"/>
            <p:cNvGrpSpPr>
              <a:grpSpLocks/>
            </p:cNvGrpSpPr>
            <p:nvPr/>
          </p:nvGrpSpPr>
          <p:grpSpPr bwMode="auto">
            <a:xfrm>
              <a:off x="3095" y="2550"/>
              <a:ext cx="961" cy="1006"/>
              <a:chOff x="3095" y="2550"/>
              <a:chExt cx="961" cy="1006"/>
            </a:xfrm>
          </p:grpSpPr>
          <p:sp>
            <p:nvSpPr>
              <p:cNvPr id="14365" name="Freeform 27"/>
              <p:cNvSpPr>
                <a:spLocks/>
              </p:cNvSpPr>
              <p:nvPr/>
            </p:nvSpPr>
            <p:spPr bwMode="auto">
              <a:xfrm>
                <a:off x="3095" y="2550"/>
                <a:ext cx="961" cy="1006"/>
              </a:xfrm>
              <a:custGeom>
                <a:avLst/>
                <a:gdLst>
                  <a:gd name="T0" fmla="*/ 6 w 961"/>
                  <a:gd name="T1" fmla="*/ 335 h 1006"/>
                  <a:gd name="T2" fmla="*/ 166 w 961"/>
                  <a:gd name="T3" fmla="*/ 109 h 1006"/>
                  <a:gd name="T4" fmla="*/ 210 w 961"/>
                  <a:gd name="T5" fmla="*/ 22 h 1006"/>
                  <a:gd name="T6" fmla="*/ 225 w 961"/>
                  <a:gd name="T7" fmla="*/ 0 h 1006"/>
                  <a:gd name="T8" fmla="*/ 487 w 961"/>
                  <a:gd name="T9" fmla="*/ 51 h 1006"/>
                  <a:gd name="T10" fmla="*/ 553 w 961"/>
                  <a:gd name="T11" fmla="*/ 131 h 1006"/>
                  <a:gd name="T12" fmla="*/ 713 w 961"/>
                  <a:gd name="T13" fmla="*/ 263 h 1006"/>
                  <a:gd name="T14" fmla="*/ 823 w 961"/>
                  <a:gd name="T15" fmla="*/ 314 h 1006"/>
                  <a:gd name="T16" fmla="*/ 866 w 961"/>
                  <a:gd name="T17" fmla="*/ 343 h 1006"/>
                  <a:gd name="T18" fmla="*/ 895 w 961"/>
                  <a:gd name="T19" fmla="*/ 386 h 1006"/>
                  <a:gd name="T20" fmla="*/ 903 w 961"/>
                  <a:gd name="T21" fmla="*/ 408 h 1006"/>
                  <a:gd name="T22" fmla="*/ 961 w 961"/>
                  <a:gd name="T23" fmla="*/ 518 h 1006"/>
                  <a:gd name="T24" fmla="*/ 830 w 961"/>
                  <a:gd name="T25" fmla="*/ 773 h 1006"/>
                  <a:gd name="T26" fmla="*/ 771 w 961"/>
                  <a:gd name="T27" fmla="*/ 831 h 1006"/>
                  <a:gd name="T28" fmla="*/ 713 w 961"/>
                  <a:gd name="T29" fmla="*/ 919 h 1006"/>
                  <a:gd name="T30" fmla="*/ 422 w 961"/>
                  <a:gd name="T31" fmla="*/ 1006 h 1006"/>
                  <a:gd name="T32" fmla="*/ 232 w 961"/>
                  <a:gd name="T33" fmla="*/ 962 h 1006"/>
                  <a:gd name="T34" fmla="*/ 166 w 961"/>
                  <a:gd name="T35" fmla="*/ 933 h 1006"/>
                  <a:gd name="T36" fmla="*/ 101 w 961"/>
                  <a:gd name="T37" fmla="*/ 897 h 1006"/>
                  <a:gd name="T38" fmla="*/ 42 w 961"/>
                  <a:gd name="T39" fmla="*/ 839 h 1006"/>
                  <a:gd name="T40" fmla="*/ 20 w 961"/>
                  <a:gd name="T41" fmla="*/ 685 h 1006"/>
                  <a:gd name="T42" fmla="*/ 50 w 961"/>
                  <a:gd name="T43" fmla="*/ 518 h 1006"/>
                  <a:gd name="T44" fmla="*/ 28 w 961"/>
                  <a:gd name="T45" fmla="*/ 379 h 1006"/>
                  <a:gd name="T46" fmla="*/ 6 w 961"/>
                  <a:gd name="T47" fmla="*/ 335 h 100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61"/>
                  <a:gd name="T73" fmla="*/ 0 h 1006"/>
                  <a:gd name="T74" fmla="*/ 961 w 961"/>
                  <a:gd name="T75" fmla="*/ 1006 h 100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61" h="1006">
                    <a:moveTo>
                      <a:pt x="6" y="335"/>
                    </a:moveTo>
                    <a:cubicBezTo>
                      <a:pt x="102" y="272"/>
                      <a:pt x="133" y="214"/>
                      <a:pt x="166" y="109"/>
                    </a:cubicBezTo>
                    <a:cubicBezTo>
                      <a:pt x="177" y="74"/>
                      <a:pt x="189" y="54"/>
                      <a:pt x="210" y="22"/>
                    </a:cubicBezTo>
                    <a:cubicBezTo>
                      <a:pt x="215" y="15"/>
                      <a:pt x="225" y="0"/>
                      <a:pt x="225" y="0"/>
                    </a:cubicBezTo>
                    <a:cubicBezTo>
                      <a:pt x="314" y="5"/>
                      <a:pt x="409" y="1"/>
                      <a:pt x="487" y="51"/>
                    </a:cubicBezTo>
                    <a:cubicBezTo>
                      <a:pt x="507" y="80"/>
                      <a:pt x="532" y="102"/>
                      <a:pt x="553" y="131"/>
                    </a:cubicBezTo>
                    <a:cubicBezTo>
                      <a:pt x="603" y="200"/>
                      <a:pt x="638" y="226"/>
                      <a:pt x="713" y="263"/>
                    </a:cubicBezTo>
                    <a:cubicBezTo>
                      <a:pt x="749" y="281"/>
                      <a:pt x="788" y="294"/>
                      <a:pt x="823" y="314"/>
                    </a:cubicBezTo>
                    <a:cubicBezTo>
                      <a:pt x="838" y="323"/>
                      <a:pt x="866" y="343"/>
                      <a:pt x="866" y="343"/>
                    </a:cubicBezTo>
                    <a:cubicBezTo>
                      <a:pt x="885" y="396"/>
                      <a:pt x="858" y="332"/>
                      <a:pt x="895" y="386"/>
                    </a:cubicBezTo>
                    <a:cubicBezTo>
                      <a:pt x="899" y="392"/>
                      <a:pt x="899" y="401"/>
                      <a:pt x="903" y="408"/>
                    </a:cubicBezTo>
                    <a:cubicBezTo>
                      <a:pt x="927" y="450"/>
                      <a:pt x="947" y="473"/>
                      <a:pt x="961" y="518"/>
                    </a:cubicBezTo>
                    <a:cubicBezTo>
                      <a:pt x="954" y="642"/>
                      <a:pt x="960" y="732"/>
                      <a:pt x="830" y="773"/>
                    </a:cubicBezTo>
                    <a:cubicBezTo>
                      <a:pt x="813" y="798"/>
                      <a:pt x="790" y="807"/>
                      <a:pt x="771" y="831"/>
                    </a:cubicBezTo>
                    <a:cubicBezTo>
                      <a:pt x="759" y="846"/>
                      <a:pt x="733" y="906"/>
                      <a:pt x="713" y="919"/>
                    </a:cubicBezTo>
                    <a:cubicBezTo>
                      <a:pt x="626" y="976"/>
                      <a:pt x="524" y="992"/>
                      <a:pt x="422" y="1006"/>
                    </a:cubicBezTo>
                    <a:cubicBezTo>
                      <a:pt x="360" y="999"/>
                      <a:pt x="289" y="991"/>
                      <a:pt x="232" y="962"/>
                    </a:cubicBezTo>
                    <a:cubicBezTo>
                      <a:pt x="210" y="951"/>
                      <a:pt x="188" y="944"/>
                      <a:pt x="166" y="933"/>
                    </a:cubicBezTo>
                    <a:cubicBezTo>
                      <a:pt x="142" y="921"/>
                      <a:pt x="127" y="905"/>
                      <a:pt x="101" y="897"/>
                    </a:cubicBezTo>
                    <a:cubicBezTo>
                      <a:pt x="76" y="880"/>
                      <a:pt x="59" y="863"/>
                      <a:pt x="42" y="839"/>
                    </a:cubicBezTo>
                    <a:cubicBezTo>
                      <a:pt x="17" y="760"/>
                      <a:pt x="29" y="810"/>
                      <a:pt x="20" y="685"/>
                    </a:cubicBezTo>
                    <a:cubicBezTo>
                      <a:pt x="25" y="622"/>
                      <a:pt x="29" y="575"/>
                      <a:pt x="50" y="518"/>
                    </a:cubicBezTo>
                    <a:cubicBezTo>
                      <a:pt x="47" y="481"/>
                      <a:pt x="47" y="418"/>
                      <a:pt x="28" y="379"/>
                    </a:cubicBezTo>
                    <a:cubicBezTo>
                      <a:pt x="0" y="322"/>
                      <a:pt x="24" y="390"/>
                      <a:pt x="6" y="335"/>
                    </a:cubicBezTo>
                    <a:close/>
                  </a:path>
                </a:pathLst>
              </a:custGeom>
              <a:solidFill>
                <a:schemeClr val="accent1"/>
              </a:solidFill>
              <a:ln w="9525">
                <a:solidFill>
                  <a:schemeClr val="tx1"/>
                </a:solidFill>
                <a:round/>
                <a:headEnd/>
                <a:tailEnd/>
              </a:ln>
            </p:spPr>
            <p:txBody>
              <a:bodyPr/>
              <a:lstStyle/>
              <a:p>
                <a:endParaRPr lang="en-GB"/>
              </a:p>
            </p:txBody>
          </p:sp>
          <p:sp>
            <p:nvSpPr>
              <p:cNvPr id="14366" name="AutoShape 28"/>
              <p:cNvSpPr>
                <a:spLocks noChangeArrowheads="1"/>
              </p:cNvSpPr>
              <p:nvPr/>
            </p:nvSpPr>
            <p:spPr bwMode="auto">
              <a:xfrm>
                <a:off x="3246" y="2904"/>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7" name="AutoShape 29"/>
              <p:cNvSpPr>
                <a:spLocks noChangeArrowheads="1"/>
              </p:cNvSpPr>
              <p:nvPr/>
            </p:nvSpPr>
            <p:spPr bwMode="auto">
              <a:xfrm>
                <a:off x="3196" y="3189"/>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8" name="AutoShape 30"/>
              <p:cNvSpPr>
                <a:spLocks noChangeArrowheads="1"/>
              </p:cNvSpPr>
              <p:nvPr/>
            </p:nvSpPr>
            <p:spPr bwMode="auto">
              <a:xfrm>
                <a:off x="3759" y="3008"/>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9" name="AutoShape 31"/>
              <p:cNvSpPr>
                <a:spLocks noChangeArrowheads="1"/>
              </p:cNvSpPr>
              <p:nvPr/>
            </p:nvSpPr>
            <p:spPr bwMode="auto">
              <a:xfrm>
                <a:off x="3520" y="2880"/>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0" name="AutoShape 32"/>
              <p:cNvSpPr>
                <a:spLocks noChangeArrowheads="1"/>
              </p:cNvSpPr>
              <p:nvPr/>
            </p:nvSpPr>
            <p:spPr bwMode="auto">
              <a:xfrm>
                <a:off x="3376" y="2655"/>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71" name="AutoShape 33"/>
              <p:cNvSpPr>
                <a:spLocks noChangeArrowheads="1"/>
              </p:cNvSpPr>
              <p:nvPr/>
            </p:nvSpPr>
            <p:spPr bwMode="auto">
              <a:xfrm>
                <a:off x="3484" y="31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40" name="Object 34"/>
            <p:cNvGraphicFramePr>
              <a:graphicFrameLocks noChangeAspect="1"/>
            </p:cNvGraphicFramePr>
            <p:nvPr/>
          </p:nvGraphicFramePr>
          <p:xfrm>
            <a:off x="3348" y="3634"/>
            <a:ext cx="454" cy="191"/>
          </p:xfrm>
          <a:graphic>
            <a:graphicData uri="http://schemas.openxmlformats.org/presentationml/2006/ole">
              <mc:AlternateContent xmlns:mc="http://schemas.openxmlformats.org/markup-compatibility/2006">
                <mc:Choice xmlns:v="urn:schemas-microsoft-com:vml" Requires="v">
                  <p:oleObj spid="_x0000_s12352" name="Equation" r:id="rId7" imgW="482400" imgH="203040" progId="Equation.3">
                    <p:embed/>
                  </p:oleObj>
                </mc:Choice>
                <mc:Fallback>
                  <p:oleObj name="Equation" r:id="rId7" imgW="4824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 y="3634"/>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grpSp>
        <p:nvGrpSpPr>
          <p:cNvPr id="8" name="Group 35"/>
          <p:cNvGrpSpPr>
            <a:grpSpLocks/>
          </p:cNvGrpSpPr>
          <p:nvPr/>
        </p:nvGrpSpPr>
        <p:grpSpPr bwMode="auto">
          <a:xfrm>
            <a:off x="6708775" y="4251325"/>
            <a:ext cx="2001838" cy="1924050"/>
            <a:chOff x="4329" y="2605"/>
            <a:chExt cx="1261" cy="1212"/>
          </a:xfrm>
        </p:grpSpPr>
        <p:grpSp>
          <p:nvGrpSpPr>
            <p:cNvPr id="9" name="Group 36"/>
            <p:cNvGrpSpPr>
              <a:grpSpLocks/>
            </p:cNvGrpSpPr>
            <p:nvPr/>
          </p:nvGrpSpPr>
          <p:grpSpPr bwMode="auto">
            <a:xfrm>
              <a:off x="4329" y="2605"/>
              <a:ext cx="1261" cy="932"/>
              <a:chOff x="4329" y="2605"/>
              <a:chExt cx="1261" cy="932"/>
            </a:xfrm>
          </p:grpSpPr>
          <p:sp>
            <p:nvSpPr>
              <p:cNvPr id="14357" name="Freeform 37"/>
              <p:cNvSpPr>
                <a:spLocks/>
              </p:cNvSpPr>
              <p:nvPr/>
            </p:nvSpPr>
            <p:spPr bwMode="auto">
              <a:xfrm>
                <a:off x="4329" y="2605"/>
                <a:ext cx="1261" cy="932"/>
              </a:xfrm>
              <a:custGeom>
                <a:avLst/>
                <a:gdLst>
                  <a:gd name="T0" fmla="*/ 313 w 1261"/>
                  <a:gd name="T1" fmla="*/ 21 h 932"/>
                  <a:gd name="T2" fmla="*/ 291 w 1261"/>
                  <a:gd name="T3" fmla="*/ 28 h 932"/>
                  <a:gd name="T4" fmla="*/ 269 w 1261"/>
                  <a:gd name="T5" fmla="*/ 43 h 932"/>
                  <a:gd name="T6" fmla="*/ 101 w 1261"/>
                  <a:gd name="T7" fmla="*/ 79 h 932"/>
                  <a:gd name="T8" fmla="*/ 57 w 1261"/>
                  <a:gd name="T9" fmla="*/ 108 h 932"/>
                  <a:gd name="T10" fmla="*/ 28 w 1261"/>
                  <a:gd name="T11" fmla="*/ 152 h 932"/>
                  <a:gd name="T12" fmla="*/ 6 w 1261"/>
                  <a:gd name="T13" fmla="*/ 218 h 932"/>
                  <a:gd name="T14" fmla="*/ 21 w 1261"/>
                  <a:gd name="T15" fmla="*/ 356 h 932"/>
                  <a:gd name="T16" fmla="*/ 57 w 1261"/>
                  <a:gd name="T17" fmla="*/ 400 h 932"/>
                  <a:gd name="T18" fmla="*/ 101 w 1261"/>
                  <a:gd name="T19" fmla="*/ 429 h 932"/>
                  <a:gd name="T20" fmla="*/ 196 w 1261"/>
                  <a:gd name="T21" fmla="*/ 531 h 932"/>
                  <a:gd name="T22" fmla="*/ 225 w 1261"/>
                  <a:gd name="T23" fmla="*/ 575 h 932"/>
                  <a:gd name="T24" fmla="*/ 240 w 1261"/>
                  <a:gd name="T25" fmla="*/ 597 h 932"/>
                  <a:gd name="T26" fmla="*/ 291 w 1261"/>
                  <a:gd name="T27" fmla="*/ 677 h 932"/>
                  <a:gd name="T28" fmla="*/ 473 w 1261"/>
                  <a:gd name="T29" fmla="*/ 772 h 932"/>
                  <a:gd name="T30" fmla="*/ 568 w 1261"/>
                  <a:gd name="T31" fmla="*/ 881 h 932"/>
                  <a:gd name="T32" fmla="*/ 706 w 1261"/>
                  <a:gd name="T33" fmla="*/ 932 h 932"/>
                  <a:gd name="T34" fmla="*/ 911 w 1261"/>
                  <a:gd name="T35" fmla="*/ 830 h 932"/>
                  <a:gd name="T36" fmla="*/ 1100 w 1261"/>
                  <a:gd name="T37" fmla="*/ 808 h 932"/>
                  <a:gd name="T38" fmla="*/ 1195 w 1261"/>
                  <a:gd name="T39" fmla="*/ 750 h 932"/>
                  <a:gd name="T40" fmla="*/ 1224 w 1261"/>
                  <a:gd name="T41" fmla="*/ 706 h 932"/>
                  <a:gd name="T42" fmla="*/ 1239 w 1261"/>
                  <a:gd name="T43" fmla="*/ 684 h 932"/>
                  <a:gd name="T44" fmla="*/ 1261 w 1261"/>
                  <a:gd name="T45" fmla="*/ 604 h 932"/>
                  <a:gd name="T46" fmla="*/ 1202 w 1261"/>
                  <a:gd name="T47" fmla="*/ 393 h 932"/>
                  <a:gd name="T48" fmla="*/ 1093 w 1261"/>
                  <a:gd name="T49" fmla="*/ 305 h 932"/>
                  <a:gd name="T50" fmla="*/ 881 w 1261"/>
                  <a:gd name="T51" fmla="*/ 247 h 932"/>
                  <a:gd name="T52" fmla="*/ 823 w 1261"/>
                  <a:gd name="T53" fmla="*/ 196 h 932"/>
                  <a:gd name="T54" fmla="*/ 736 w 1261"/>
                  <a:gd name="T55" fmla="*/ 65 h 932"/>
                  <a:gd name="T56" fmla="*/ 670 w 1261"/>
                  <a:gd name="T57" fmla="*/ 21 h 932"/>
                  <a:gd name="T58" fmla="*/ 561 w 1261"/>
                  <a:gd name="T59" fmla="*/ 14 h 932"/>
                  <a:gd name="T60" fmla="*/ 386 w 1261"/>
                  <a:gd name="T61" fmla="*/ 21 h 932"/>
                  <a:gd name="T62" fmla="*/ 313 w 1261"/>
                  <a:gd name="T63" fmla="*/ 21 h 9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1"/>
                  <a:gd name="T97" fmla="*/ 0 h 932"/>
                  <a:gd name="T98" fmla="*/ 1261 w 1261"/>
                  <a:gd name="T99" fmla="*/ 932 h 9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1" h="932">
                    <a:moveTo>
                      <a:pt x="313" y="21"/>
                    </a:moveTo>
                    <a:cubicBezTo>
                      <a:pt x="306" y="23"/>
                      <a:pt x="298" y="25"/>
                      <a:pt x="291" y="28"/>
                    </a:cubicBezTo>
                    <a:cubicBezTo>
                      <a:pt x="283" y="32"/>
                      <a:pt x="277" y="40"/>
                      <a:pt x="269" y="43"/>
                    </a:cubicBezTo>
                    <a:cubicBezTo>
                      <a:pt x="216" y="63"/>
                      <a:pt x="156" y="62"/>
                      <a:pt x="101" y="79"/>
                    </a:cubicBezTo>
                    <a:cubicBezTo>
                      <a:pt x="86" y="89"/>
                      <a:pt x="72" y="98"/>
                      <a:pt x="57" y="108"/>
                    </a:cubicBezTo>
                    <a:cubicBezTo>
                      <a:pt x="42" y="118"/>
                      <a:pt x="28" y="152"/>
                      <a:pt x="28" y="152"/>
                    </a:cubicBezTo>
                    <a:cubicBezTo>
                      <a:pt x="12" y="203"/>
                      <a:pt x="19" y="182"/>
                      <a:pt x="6" y="218"/>
                    </a:cubicBezTo>
                    <a:cubicBezTo>
                      <a:pt x="9" y="264"/>
                      <a:pt x="0" y="315"/>
                      <a:pt x="21" y="356"/>
                    </a:cubicBezTo>
                    <a:cubicBezTo>
                      <a:pt x="27" y="369"/>
                      <a:pt x="46" y="391"/>
                      <a:pt x="57" y="400"/>
                    </a:cubicBezTo>
                    <a:cubicBezTo>
                      <a:pt x="71" y="411"/>
                      <a:pt x="101" y="429"/>
                      <a:pt x="101" y="429"/>
                    </a:cubicBezTo>
                    <a:cubicBezTo>
                      <a:pt x="127" y="467"/>
                      <a:pt x="167" y="494"/>
                      <a:pt x="196" y="531"/>
                    </a:cubicBezTo>
                    <a:cubicBezTo>
                      <a:pt x="207" y="545"/>
                      <a:pt x="215" y="560"/>
                      <a:pt x="225" y="575"/>
                    </a:cubicBezTo>
                    <a:cubicBezTo>
                      <a:pt x="230" y="582"/>
                      <a:pt x="240" y="597"/>
                      <a:pt x="240" y="597"/>
                    </a:cubicBezTo>
                    <a:cubicBezTo>
                      <a:pt x="253" y="638"/>
                      <a:pt x="255" y="654"/>
                      <a:pt x="291" y="677"/>
                    </a:cubicBezTo>
                    <a:cubicBezTo>
                      <a:pt x="339" y="741"/>
                      <a:pt x="401" y="749"/>
                      <a:pt x="473" y="772"/>
                    </a:cubicBezTo>
                    <a:cubicBezTo>
                      <a:pt x="508" y="807"/>
                      <a:pt x="532" y="846"/>
                      <a:pt x="568" y="881"/>
                    </a:cubicBezTo>
                    <a:cubicBezTo>
                      <a:pt x="602" y="914"/>
                      <a:pt x="661" y="925"/>
                      <a:pt x="706" y="932"/>
                    </a:cubicBezTo>
                    <a:cubicBezTo>
                      <a:pt x="792" y="920"/>
                      <a:pt x="842" y="877"/>
                      <a:pt x="911" y="830"/>
                    </a:cubicBezTo>
                    <a:cubicBezTo>
                      <a:pt x="948" y="805"/>
                      <a:pt x="1084" y="809"/>
                      <a:pt x="1100" y="808"/>
                    </a:cubicBezTo>
                    <a:cubicBezTo>
                      <a:pt x="1137" y="799"/>
                      <a:pt x="1171" y="781"/>
                      <a:pt x="1195" y="750"/>
                    </a:cubicBezTo>
                    <a:cubicBezTo>
                      <a:pt x="1206" y="736"/>
                      <a:pt x="1214" y="721"/>
                      <a:pt x="1224" y="706"/>
                    </a:cubicBezTo>
                    <a:cubicBezTo>
                      <a:pt x="1229" y="699"/>
                      <a:pt x="1239" y="684"/>
                      <a:pt x="1239" y="684"/>
                    </a:cubicBezTo>
                    <a:cubicBezTo>
                      <a:pt x="1257" y="629"/>
                      <a:pt x="1250" y="656"/>
                      <a:pt x="1261" y="604"/>
                    </a:cubicBezTo>
                    <a:cubicBezTo>
                      <a:pt x="1252" y="533"/>
                      <a:pt x="1243" y="453"/>
                      <a:pt x="1202" y="393"/>
                    </a:cubicBezTo>
                    <a:cubicBezTo>
                      <a:pt x="1185" y="339"/>
                      <a:pt x="1143" y="322"/>
                      <a:pt x="1093" y="305"/>
                    </a:cubicBezTo>
                    <a:cubicBezTo>
                      <a:pt x="1024" y="282"/>
                      <a:pt x="952" y="264"/>
                      <a:pt x="881" y="247"/>
                    </a:cubicBezTo>
                    <a:cubicBezTo>
                      <a:pt x="858" y="231"/>
                      <a:pt x="846" y="212"/>
                      <a:pt x="823" y="196"/>
                    </a:cubicBezTo>
                    <a:cubicBezTo>
                      <a:pt x="800" y="161"/>
                      <a:pt x="769" y="94"/>
                      <a:pt x="736" y="65"/>
                    </a:cubicBezTo>
                    <a:cubicBezTo>
                      <a:pt x="716" y="48"/>
                      <a:pt x="692" y="36"/>
                      <a:pt x="670" y="21"/>
                    </a:cubicBezTo>
                    <a:cubicBezTo>
                      <a:pt x="640" y="0"/>
                      <a:pt x="597" y="16"/>
                      <a:pt x="561" y="14"/>
                    </a:cubicBezTo>
                    <a:cubicBezTo>
                      <a:pt x="503" y="16"/>
                      <a:pt x="444" y="17"/>
                      <a:pt x="386" y="21"/>
                    </a:cubicBezTo>
                    <a:cubicBezTo>
                      <a:pt x="358" y="23"/>
                      <a:pt x="325" y="47"/>
                      <a:pt x="313" y="21"/>
                    </a:cubicBezTo>
                    <a:close/>
                  </a:path>
                </a:pathLst>
              </a:custGeom>
              <a:solidFill>
                <a:srgbClr val="FFFF00"/>
              </a:solidFill>
              <a:ln w="9525">
                <a:solidFill>
                  <a:schemeClr val="tx1"/>
                </a:solidFill>
                <a:round/>
                <a:headEnd/>
                <a:tailEnd/>
              </a:ln>
            </p:spPr>
            <p:txBody>
              <a:bodyPr/>
              <a:lstStyle/>
              <a:p>
                <a:endParaRPr lang="en-GB"/>
              </a:p>
            </p:txBody>
          </p:sp>
          <p:sp>
            <p:nvSpPr>
              <p:cNvPr id="14358" name="AutoShape 38"/>
              <p:cNvSpPr>
                <a:spLocks noChangeArrowheads="1"/>
              </p:cNvSpPr>
              <p:nvPr/>
            </p:nvSpPr>
            <p:spPr bwMode="auto">
              <a:xfrm>
                <a:off x="4986" y="2913"/>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59" name="AutoShape 39"/>
              <p:cNvSpPr>
                <a:spLocks noChangeArrowheads="1"/>
              </p:cNvSpPr>
              <p:nvPr/>
            </p:nvSpPr>
            <p:spPr bwMode="auto">
              <a:xfrm>
                <a:off x="4673" y="3053"/>
                <a:ext cx="212" cy="219"/>
              </a:xfrm>
              <a:prstGeom prst="smileyFace">
                <a:avLst>
                  <a:gd name="adj" fmla="val 4653"/>
                </a:avLst>
              </a:prstGeom>
              <a:solidFill>
                <a:srgbClr val="CC6600"/>
              </a:solidFill>
              <a:ln w="9525">
                <a:solidFill>
                  <a:schemeClr val="tx1"/>
                </a:solidFill>
                <a:round/>
                <a:headEnd/>
                <a:tailEnd/>
              </a:ln>
            </p:spPr>
            <p:txBody>
              <a:bodyPr wrap="none" anchor="ctr"/>
              <a:lstStyle/>
              <a:p>
                <a:endParaRPr lang="en-GB"/>
              </a:p>
            </p:txBody>
          </p:sp>
          <p:sp>
            <p:nvSpPr>
              <p:cNvPr id="14360" name="AutoShape 40"/>
              <p:cNvSpPr>
                <a:spLocks noChangeArrowheads="1"/>
              </p:cNvSpPr>
              <p:nvPr/>
            </p:nvSpPr>
            <p:spPr bwMode="auto">
              <a:xfrm>
                <a:off x="5236" y="3025"/>
                <a:ext cx="212" cy="219"/>
              </a:xfrm>
              <a:prstGeom prst="smileyFace">
                <a:avLst>
                  <a:gd name="adj" fmla="val 4653"/>
                </a:avLst>
              </a:prstGeom>
              <a:solidFill>
                <a:srgbClr val="FF9966"/>
              </a:solidFill>
              <a:ln w="9525">
                <a:solidFill>
                  <a:schemeClr val="tx1"/>
                </a:solidFill>
                <a:round/>
                <a:headEnd/>
                <a:tailEnd/>
              </a:ln>
            </p:spPr>
            <p:txBody>
              <a:bodyPr wrap="none" anchor="ctr"/>
              <a:lstStyle/>
              <a:p>
                <a:endParaRPr lang="en-GB"/>
              </a:p>
            </p:txBody>
          </p:sp>
          <p:sp>
            <p:nvSpPr>
              <p:cNvPr id="14361" name="AutoShape 41"/>
              <p:cNvSpPr>
                <a:spLocks noChangeArrowheads="1"/>
              </p:cNvSpPr>
              <p:nvPr/>
            </p:nvSpPr>
            <p:spPr bwMode="auto">
              <a:xfrm>
                <a:off x="4530" y="2766"/>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2" name="AutoShape 42"/>
              <p:cNvSpPr>
                <a:spLocks noChangeArrowheads="1"/>
              </p:cNvSpPr>
              <p:nvPr/>
            </p:nvSpPr>
            <p:spPr bwMode="auto">
              <a:xfrm>
                <a:off x="4853" y="2672"/>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sp>
            <p:nvSpPr>
              <p:cNvPr id="14363" name="AutoShape 43"/>
              <p:cNvSpPr>
                <a:spLocks noChangeArrowheads="1"/>
              </p:cNvSpPr>
              <p:nvPr/>
            </p:nvSpPr>
            <p:spPr bwMode="auto">
              <a:xfrm>
                <a:off x="4961" y="3183"/>
                <a:ext cx="212" cy="219"/>
              </a:xfrm>
              <a:prstGeom prst="smileyFace">
                <a:avLst>
                  <a:gd name="adj" fmla="val 4653"/>
                </a:avLst>
              </a:prstGeom>
              <a:solidFill>
                <a:srgbClr val="FFCCCC"/>
              </a:solidFill>
              <a:ln w="9525">
                <a:solidFill>
                  <a:schemeClr val="tx1"/>
                </a:solidFill>
                <a:round/>
                <a:headEnd/>
                <a:tailEnd/>
              </a:ln>
            </p:spPr>
            <p:txBody>
              <a:bodyPr wrap="none" anchor="ctr"/>
              <a:lstStyle/>
              <a:p>
                <a:endParaRPr lang="en-GB"/>
              </a:p>
            </p:txBody>
          </p:sp>
        </p:grpSp>
        <p:graphicFrame>
          <p:nvGraphicFramePr>
            <p:cNvPr id="14339" name="Object 44"/>
            <p:cNvGraphicFramePr>
              <a:graphicFrameLocks noChangeAspect="1"/>
            </p:cNvGraphicFramePr>
            <p:nvPr/>
          </p:nvGraphicFramePr>
          <p:xfrm>
            <a:off x="4733" y="3626"/>
            <a:ext cx="454" cy="191"/>
          </p:xfrm>
          <a:graphic>
            <a:graphicData uri="http://schemas.openxmlformats.org/presentationml/2006/ole">
              <mc:AlternateContent xmlns:mc="http://schemas.openxmlformats.org/markup-compatibility/2006">
                <mc:Choice xmlns:v="urn:schemas-microsoft-com:vml" Requires="v">
                  <p:oleObj spid="_x0000_s12353" name="Equation" r:id="rId9" imgW="482400" imgH="203040" progId="Equation.3">
                    <p:embed/>
                  </p:oleObj>
                </mc:Choice>
                <mc:Fallback>
                  <p:oleObj name="Equation" r:id="rId9" imgW="4824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3" y="3626"/>
                          <a:ext cx="454" cy="191"/>
                        </a:xfrm>
                        <a:prstGeom prst="rect">
                          <a:avLst/>
                        </a:prstGeom>
                        <a:solidFill>
                          <a:srgbClr val="FFFF00"/>
                        </a:solidFill>
                        <a:ln w="9525">
                          <a:solidFill>
                            <a:schemeClr val="tx1"/>
                          </a:solidFill>
                          <a:miter lim="800000"/>
                          <a:headEnd/>
                          <a:tailEnd/>
                        </a:ln>
                      </p:spPr>
                    </p:pic>
                  </p:oleObj>
                </mc:Fallback>
              </mc:AlternateContent>
            </a:graphicData>
          </a:graphic>
        </p:graphicFrame>
      </p:grpSp>
      <p:sp>
        <p:nvSpPr>
          <p:cNvPr id="159789" name="Line 45"/>
          <p:cNvSpPr>
            <a:spLocks noChangeShapeType="1"/>
          </p:cNvSpPr>
          <p:nvPr/>
        </p:nvSpPr>
        <p:spPr bwMode="auto">
          <a:xfrm flipH="1">
            <a:off x="1979613" y="3248025"/>
            <a:ext cx="2195512" cy="1403350"/>
          </a:xfrm>
          <a:prstGeom prst="line">
            <a:avLst/>
          </a:prstGeom>
          <a:noFill/>
          <a:ln w="38100">
            <a:solidFill>
              <a:srgbClr val="FFFF00"/>
            </a:solidFill>
            <a:round/>
            <a:headEnd/>
            <a:tailEnd type="triangle" w="med" len="med"/>
          </a:ln>
        </p:spPr>
        <p:txBody>
          <a:bodyPr/>
          <a:lstStyle/>
          <a:p>
            <a:endParaRPr lang="en-GB"/>
          </a:p>
        </p:txBody>
      </p:sp>
      <p:sp>
        <p:nvSpPr>
          <p:cNvPr id="159790" name="Line 46"/>
          <p:cNvSpPr>
            <a:spLocks noChangeShapeType="1"/>
          </p:cNvSpPr>
          <p:nvPr/>
        </p:nvSpPr>
        <p:spPr bwMode="auto">
          <a:xfrm flipH="1">
            <a:off x="3595688" y="3232150"/>
            <a:ext cx="854075" cy="1190625"/>
          </a:xfrm>
          <a:prstGeom prst="line">
            <a:avLst/>
          </a:prstGeom>
          <a:noFill/>
          <a:ln w="38100">
            <a:solidFill>
              <a:srgbClr val="FFFF00"/>
            </a:solidFill>
            <a:round/>
            <a:headEnd/>
            <a:tailEnd type="triangle" w="med" len="med"/>
          </a:ln>
        </p:spPr>
        <p:txBody>
          <a:bodyPr/>
          <a:lstStyle/>
          <a:p>
            <a:endParaRPr lang="en-GB"/>
          </a:p>
        </p:txBody>
      </p:sp>
      <p:sp>
        <p:nvSpPr>
          <p:cNvPr id="159791" name="Line 47"/>
          <p:cNvSpPr>
            <a:spLocks noChangeShapeType="1"/>
          </p:cNvSpPr>
          <p:nvPr/>
        </p:nvSpPr>
        <p:spPr bwMode="auto">
          <a:xfrm>
            <a:off x="4587875" y="3232150"/>
            <a:ext cx="898525" cy="1100138"/>
          </a:xfrm>
          <a:prstGeom prst="line">
            <a:avLst/>
          </a:prstGeom>
          <a:noFill/>
          <a:ln w="38100">
            <a:solidFill>
              <a:srgbClr val="FFFF00"/>
            </a:solidFill>
            <a:round/>
            <a:headEnd/>
            <a:tailEnd type="triangle" w="med" len="med"/>
          </a:ln>
        </p:spPr>
        <p:txBody>
          <a:bodyPr/>
          <a:lstStyle/>
          <a:p>
            <a:endParaRPr lang="en-GB"/>
          </a:p>
        </p:txBody>
      </p:sp>
      <p:sp>
        <p:nvSpPr>
          <p:cNvPr id="159792" name="Line 48"/>
          <p:cNvSpPr>
            <a:spLocks noChangeShapeType="1"/>
          </p:cNvSpPr>
          <p:nvPr/>
        </p:nvSpPr>
        <p:spPr bwMode="auto">
          <a:xfrm>
            <a:off x="4846638" y="3216275"/>
            <a:ext cx="2362200" cy="963613"/>
          </a:xfrm>
          <a:prstGeom prst="line">
            <a:avLst/>
          </a:prstGeom>
          <a:noFill/>
          <a:ln w="38100">
            <a:solidFill>
              <a:srgbClr val="FFFF00"/>
            </a:solidFill>
            <a:round/>
            <a:headEnd/>
            <a:tailEnd type="triangle" w="med" len="med"/>
          </a:ln>
        </p:spPr>
        <p:txBody>
          <a:bodyPr/>
          <a:lstStyle/>
          <a:p>
            <a:endParaRPr lang="en-GB"/>
          </a:p>
        </p:txBody>
      </p:sp>
      <p:grpSp>
        <p:nvGrpSpPr>
          <p:cNvPr id="10" name="Group 49"/>
          <p:cNvGrpSpPr>
            <a:grpSpLocks/>
          </p:cNvGrpSpPr>
          <p:nvPr/>
        </p:nvGrpSpPr>
        <p:grpSpPr bwMode="auto">
          <a:xfrm>
            <a:off x="3649663" y="1624013"/>
            <a:ext cx="1993900" cy="1770062"/>
            <a:chOff x="2175" y="983"/>
            <a:chExt cx="1256" cy="1115"/>
          </a:xfrm>
        </p:grpSpPr>
        <p:pic>
          <p:nvPicPr>
            <p:cNvPr id="14355" name="Picture 50" descr="NormalDistribution"/>
            <p:cNvPicPr>
              <a:picLocks noChangeAspect="1" noChangeArrowheads="1"/>
            </p:cNvPicPr>
            <p:nvPr/>
          </p:nvPicPr>
          <p:blipFill>
            <a:blip r:embed="rId11"/>
            <a:srcRect/>
            <a:stretch>
              <a:fillRect/>
            </a:stretch>
          </p:blipFill>
          <p:spPr bwMode="auto">
            <a:xfrm>
              <a:off x="2175" y="1125"/>
              <a:ext cx="1256" cy="973"/>
            </a:xfrm>
            <a:prstGeom prst="rect">
              <a:avLst/>
            </a:prstGeom>
            <a:noFill/>
            <a:ln w="9525">
              <a:noFill/>
              <a:miter lim="800000"/>
              <a:headEnd/>
              <a:tailEnd/>
            </a:ln>
          </p:spPr>
        </p:pic>
        <p:graphicFrame>
          <p:nvGraphicFramePr>
            <p:cNvPr id="14338" name="Object 51"/>
            <p:cNvGraphicFramePr>
              <a:graphicFrameLocks noChangeAspect="1"/>
            </p:cNvGraphicFramePr>
            <p:nvPr/>
          </p:nvGraphicFramePr>
          <p:xfrm>
            <a:off x="2524" y="983"/>
            <a:ext cx="454" cy="191"/>
          </p:xfrm>
          <a:graphic>
            <a:graphicData uri="http://schemas.openxmlformats.org/presentationml/2006/ole">
              <mc:AlternateContent xmlns:mc="http://schemas.openxmlformats.org/markup-compatibility/2006">
                <mc:Choice xmlns:v="urn:schemas-microsoft-com:vml" Requires="v">
                  <p:oleObj spid="_x0000_s12354" name="Equation" r:id="rId12" imgW="482400" imgH="203040" progId="Equation.3">
                    <p:embed/>
                  </p:oleObj>
                </mc:Choice>
                <mc:Fallback>
                  <p:oleObj name="Equation" r:id="rId12" imgW="4824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4" y="983"/>
                          <a:ext cx="454" cy="191"/>
                        </a:xfrm>
                        <a:prstGeom prst="rect">
                          <a:avLst/>
                        </a:prstGeom>
                        <a:solidFill>
                          <a:srgbClr val="FFFF00"/>
                        </a:solidFill>
                      </p:spPr>
                    </p:pic>
                  </p:oleObj>
                </mc:Fallback>
              </mc:AlternateContent>
            </a:graphicData>
          </a:graphic>
        </p:graphicFrame>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9789"/>
                                        </p:tgtEl>
                                        <p:attrNameLst>
                                          <p:attrName>style.visibility</p:attrName>
                                        </p:attrNameLst>
                                      </p:cBhvr>
                                      <p:to>
                                        <p:strVal val="visible"/>
                                      </p:to>
                                    </p:set>
                                    <p:animEffect transition="in" filter="wipe(up)">
                                      <p:cBhvr>
                                        <p:cTn id="12" dur="500"/>
                                        <p:tgtEl>
                                          <p:spTgt spid="159789"/>
                                        </p:tgtEl>
                                      </p:cBhvr>
                                    </p:animEffect>
                                  </p:childTnLst>
                                </p:cTn>
                              </p:par>
                            </p:childTnLst>
                          </p:cTn>
                        </p:par>
                        <p:par>
                          <p:cTn id="13" fill="hold">
                            <p:stCondLst>
                              <p:cond delay="500"/>
                            </p:stCondLst>
                            <p:childTnLst>
                              <p:par>
                                <p:cTn id="14" presetID="22" presetClass="entr" presetSubtype="1" fill="hold" nodeType="afterEffect">
                                  <p:stCondLst>
                                    <p:cond delay="100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2000"/>
                            </p:stCondLst>
                            <p:childTnLst>
                              <p:par>
                                <p:cTn id="18" presetID="22" presetClass="entr" presetSubtype="1" fill="hold" grpId="0" nodeType="afterEffect">
                                  <p:stCondLst>
                                    <p:cond delay="1000"/>
                                  </p:stCondLst>
                                  <p:childTnLst>
                                    <p:set>
                                      <p:cBhvr>
                                        <p:cTn id="19" dur="1" fill="hold">
                                          <p:stCondLst>
                                            <p:cond delay="0"/>
                                          </p:stCondLst>
                                        </p:cTn>
                                        <p:tgtEl>
                                          <p:spTgt spid="159790"/>
                                        </p:tgtEl>
                                        <p:attrNameLst>
                                          <p:attrName>style.visibility</p:attrName>
                                        </p:attrNameLst>
                                      </p:cBhvr>
                                      <p:to>
                                        <p:strVal val="visible"/>
                                      </p:to>
                                    </p:set>
                                    <p:animEffect transition="in" filter="wipe(up)">
                                      <p:cBhvr>
                                        <p:cTn id="20" dur="500"/>
                                        <p:tgtEl>
                                          <p:spTgt spid="159790"/>
                                        </p:tgtEl>
                                      </p:cBhvr>
                                    </p:animEffect>
                                  </p:childTnLst>
                                </p:cTn>
                              </p:par>
                            </p:childTnLst>
                          </p:cTn>
                        </p:par>
                        <p:par>
                          <p:cTn id="21" fill="hold">
                            <p:stCondLst>
                              <p:cond delay="3500"/>
                            </p:stCondLst>
                            <p:childTnLst>
                              <p:par>
                                <p:cTn id="22" presetID="22" presetClass="entr" presetSubtype="1" fill="hold" nodeType="afterEffect">
                                  <p:stCondLst>
                                    <p:cond delay="100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par>
                          <p:cTn id="25" fill="hold">
                            <p:stCondLst>
                              <p:cond delay="5000"/>
                            </p:stCondLst>
                            <p:childTnLst>
                              <p:par>
                                <p:cTn id="26" presetID="22" presetClass="entr" presetSubtype="1" fill="hold" grpId="0" nodeType="afterEffect">
                                  <p:stCondLst>
                                    <p:cond delay="1000"/>
                                  </p:stCondLst>
                                  <p:childTnLst>
                                    <p:set>
                                      <p:cBhvr>
                                        <p:cTn id="27" dur="1" fill="hold">
                                          <p:stCondLst>
                                            <p:cond delay="0"/>
                                          </p:stCondLst>
                                        </p:cTn>
                                        <p:tgtEl>
                                          <p:spTgt spid="159791"/>
                                        </p:tgtEl>
                                        <p:attrNameLst>
                                          <p:attrName>style.visibility</p:attrName>
                                        </p:attrNameLst>
                                      </p:cBhvr>
                                      <p:to>
                                        <p:strVal val="visible"/>
                                      </p:to>
                                    </p:set>
                                    <p:animEffect transition="in" filter="wipe(up)">
                                      <p:cBhvr>
                                        <p:cTn id="28" dur="500"/>
                                        <p:tgtEl>
                                          <p:spTgt spid="159791"/>
                                        </p:tgtEl>
                                      </p:cBhvr>
                                    </p:animEffect>
                                  </p:childTnLst>
                                </p:cTn>
                              </p:par>
                            </p:childTnLst>
                          </p:cTn>
                        </p:par>
                        <p:par>
                          <p:cTn id="29" fill="hold">
                            <p:stCondLst>
                              <p:cond delay="6500"/>
                            </p:stCondLst>
                            <p:childTnLst>
                              <p:par>
                                <p:cTn id="30" presetID="22" presetClass="entr" presetSubtype="1" fill="hold" nodeType="afterEffect">
                                  <p:stCondLst>
                                    <p:cond delay="100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par>
                          <p:cTn id="33" fill="hold">
                            <p:stCondLst>
                              <p:cond delay="8000"/>
                            </p:stCondLst>
                            <p:childTnLst>
                              <p:par>
                                <p:cTn id="34" presetID="22" presetClass="entr" presetSubtype="1" fill="hold" grpId="0" nodeType="afterEffect">
                                  <p:stCondLst>
                                    <p:cond delay="1000"/>
                                  </p:stCondLst>
                                  <p:childTnLst>
                                    <p:set>
                                      <p:cBhvr>
                                        <p:cTn id="35" dur="1" fill="hold">
                                          <p:stCondLst>
                                            <p:cond delay="0"/>
                                          </p:stCondLst>
                                        </p:cTn>
                                        <p:tgtEl>
                                          <p:spTgt spid="159792"/>
                                        </p:tgtEl>
                                        <p:attrNameLst>
                                          <p:attrName>style.visibility</p:attrName>
                                        </p:attrNameLst>
                                      </p:cBhvr>
                                      <p:to>
                                        <p:strVal val="visible"/>
                                      </p:to>
                                    </p:set>
                                    <p:animEffect transition="in" filter="wipe(up)">
                                      <p:cBhvr>
                                        <p:cTn id="36" dur="500"/>
                                        <p:tgtEl>
                                          <p:spTgt spid="159792"/>
                                        </p:tgtEl>
                                      </p:cBhvr>
                                    </p:animEffect>
                                  </p:childTnLst>
                                </p:cTn>
                              </p:par>
                            </p:childTnLst>
                          </p:cTn>
                        </p:par>
                        <p:par>
                          <p:cTn id="37" fill="hold">
                            <p:stCondLst>
                              <p:cond delay="9500"/>
                            </p:stCondLst>
                            <p:childTnLst>
                              <p:par>
                                <p:cTn id="38" presetID="22" presetClass="entr" presetSubtype="1" fill="hold" nodeType="afterEffect">
                                  <p:stCondLst>
                                    <p:cond delay="100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89" grpId="0" animBg="1"/>
      <p:bldP spid="159790" grpId="0" animBg="1"/>
      <p:bldP spid="159791" grpId="0" animBg="1"/>
      <p:bldP spid="15979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4" name="Picture 4" descr="SEM Histogram"/>
          <p:cNvPicPr>
            <a:picLocks noChangeAspect="1" noChangeArrowheads="1"/>
          </p:cNvPicPr>
          <p:nvPr/>
        </p:nvPicPr>
        <p:blipFill>
          <a:blip r:embed="rId3"/>
          <a:srcRect/>
          <a:stretch>
            <a:fillRect/>
          </a:stretch>
        </p:blipFill>
        <p:spPr bwMode="auto">
          <a:xfrm>
            <a:off x="1412875" y="3598863"/>
            <a:ext cx="3162300" cy="2546350"/>
          </a:xfrm>
          <a:prstGeom prst="rect">
            <a:avLst/>
          </a:prstGeom>
          <a:noFill/>
          <a:ln w="9525">
            <a:noFill/>
            <a:miter lim="800000"/>
            <a:headEnd/>
            <a:tailEnd/>
          </a:ln>
        </p:spPr>
      </p:pic>
      <p:sp>
        <p:nvSpPr>
          <p:cNvPr id="163845" name="AutoShape 5"/>
          <p:cNvSpPr>
            <a:spLocks noChangeArrowheads="1"/>
          </p:cNvSpPr>
          <p:nvPr/>
        </p:nvSpPr>
        <p:spPr bwMode="auto">
          <a:xfrm rot="5400000">
            <a:off x="2657475" y="2976563"/>
            <a:ext cx="752475" cy="457200"/>
          </a:xfrm>
          <a:prstGeom prst="notchedRightArrow">
            <a:avLst>
              <a:gd name="adj1" fmla="val 50000"/>
              <a:gd name="adj2" fmla="val 60004"/>
            </a:avLst>
          </a:prstGeom>
          <a:solidFill>
            <a:srgbClr val="FF3300"/>
          </a:solidFill>
          <a:ln w="19050">
            <a:solidFill>
              <a:srgbClr val="000000"/>
            </a:solidFill>
            <a:miter lim="800000"/>
            <a:headEnd/>
            <a:tailEnd/>
          </a:ln>
          <a:effectLst>
            <a:outerShdw dist="35921" dir="2700000" algn="ctr" rotWithShape="0">
              <a:schemeClr val="tx1"/>
            </a:outerShdw>
          </a:effectLst>
        </p:spPr>
        <p:txBody>
          <a:bodyPr/>
          <a:lstStyle/>
          <a:p>
            <a:pPr>
              <a:defRPr/>
            </a:pPr>
            <a:endParaRPr lang="en-GB"/>
          </a:p>
        </p:txBody>
      </p:sp>
      <p:grpSp>
        <p:nvGrpSpPr>
          <p:cNvPr id="2" name="Group 6"/>
          <p:cNvGrpSpPr>
            <a:grpSpLocks/>
          </p:cNvGrpSpPr>
          <p:nvPr/>
        </p:nvGrpSpPr>
        <p:grpSpPr bwMode="auto">
          <a:xfrm>
            <a:off x="1081088" y="220663"/>
            <a:ext cx="3822700" cy="3117850"/>
            <a:chOff x="1641" y="267"/>
            <a:chExt cx="2408" cy="1964"/>
          </a:xfrm>
        </p:grpSpPr>
        <p:grpSp>
          <p:nvGrpSpPr>
            <p:cNvPr id="3" name="Group 7"/>
            <p:cNvGrpSpPr>
              <a:grpSpLocks/>
            </p:cNvGrpSpPr>
            <p:nvPr/>
          </p:nvGrpSpPr>
          <p:grpSpPr bwMode="auto">
            <a:xfrm>
              <a:off x="1641" y="267"/>
              <a:ext cx="2408" cy="1876"/>
              <a:chOff x="1409" y="267"/>
              <a:chExt cx="2408" cy="1876"/>
            </a:xfrm>
          </p:grpSpPr>
          <p:sp>
            <p:nvSpPr>
              <p:cNvPr id="15368" name="Line 8"/>
              <p:cNvSpPr>
                <a:spLocks noChangeShapeType="1"/>
              </p:cNvSpPr>
              <p:nvPr/>
            </p:nvSpPr>
            <p:spPr bwMode="auto">
              <a:xfrm>
                <a:off x="2585" y="1008"/>
                <a:ext cx="0" cy="318"/>
              </a:xfrm>
              <a:prstGeom prst="line">
                <a:avLst/>
              </a:prstGeom>
              <a:noFill/>
              <a:ln w="28575">
                <a:solidFill>
                  <a:srgbClr val="171E77"/>
                </a:solidFill>
                <a:round/>
                <a:headEnd/>
                <a:tailEnd type="triangle" w="sm" len="sm"/>
              </a:ln>
            </p:spPr>
            <p:txBody>
              <a:bodyPr/>
              <a:lstStyle/>
              <a:p>
                <a:endParaRPr lang="en-GB"/>
              </a:p>
            </p:txBody>
          </p:sp>
          <p:sp>
            <p:nvSpPr>
              <p:cNvPr id="15369" name="Text Box 9"/>
              <p:cNvSpPr txBox="1">
                <a:spLocks noChangeArrowheads="1"/>
              </p:cNvSpPr>
              <p:nvPr/>
            </p:nvSpPr>
            <p:spPr bwMode="auto">
              <a:xfrm>
                <a:off x="2339" y="280"/>
                <a:ext cx="387" cy="166"/>
              </a:xfrm>
              <a:prstGeom prst="rect">
                <a:avLst/>
              </a:prstGeom>
              <a:noFill/>
              <a:ln w="9525">
                <a:noFill/>
                <a:miter lim="800000"/>
                <a:headEnd/>
                <a:tailEnd/>
              </a:ln>
            </p:spPr>
            <p:txBody>
              <a:bodyPr/>
              <a:lstStyle/>
              <a:p>
                <a:pPr algn="ctr" eaLnBrk="0" hangingPunct="0"/>
                <a:r>
                  <a:rPr lang="en-US" sz="1200" i="1">
                    <a:solidFill>
                      <a:schemeClr val="bg1"/>
                    </a:solidFill>
                    <a:sym typeface="Symbol" pitchFamily="18" charset="2"/>
                  </a:rPr>
                  <a:t></a:t>
                </a:r>
                <a:r>
                  <a:rPr lang="en-US" sz="1200" i="1">
                    <a:solidFill>
                      <a:schemeClr val="bg1"/>
                    </a:solidFill>
                  </a:rPr>
                  <a:t> </a:t>
                </a:r>
                <a:r>
                  <a:rPr lang="en-US" sz="1200">
                    <a:solidFill>
                      <a:schemeClr val="bg1"/>
                    </a:solidFill>
                  </a:rPr>
                  <a:t>= 10</a:t>
                </a:r>
                <a:endParaRPr lang="en-US" sz="1200" i="1">
                  <a:solidFill>
                    <a:schemeClr val="bg1"/>
                  </a:solidFill>
                </a:endParaRPr>
              </a:p>
            </p:txBody>
          </p:sp>
          <p:sp>
            <p:nvSpPr>
              <p:cNvPr id="163850" name="Oval 10"/>
              <p:cNvSpPr>
                <a:spLocks noChangeArrowheads="1"/>
              </p:cNvSpPr>
              <p:nvPr/>
            </p:nvSpPr>
            <p:spPr bwMode="auto">
              <a:xfrm>
                <a:off x="2397"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51" name="AutoShape 11"/>
              <p:cNvSpPr>
                <a:spLocks noChangeArrowheads="1"/>
              </p:cNvSpPr>
              <p:nvPr/>
            </p:nvSpPr>
            <p:spPr bwMode="auto">
              <a:xfrm>
                <a:off x="2421" y="138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2" name="AutoShape 12"/>
              <p:cNvSpPr>
                <a:spLocks noChangeArrowheads="1"/>
              </p:cNvSpPr>
              <p:nvPr/>
            </p:nvSpPr>
            <p:spPr bwMode="auto">
              <a:xfrm>
                <a:off x="2568" y="1342"/>
                <a:ext cx="112" cy="120"/>
              </a:xfrm>
              <a:prstGeom prst="smileyFace">
                <a:avLst>
                  <a:gd name="adj" fmla="val 120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3" name="AutoShape 13"/>
              <p:cNvSpPr>
                <a:spLocks noChangeArrowheads="1"/>
              </p:cNvSpPr>
              <p:nvPr/>
            </p:nvSpPr>
            <p:spPr bwMode="auto">
              <a:xfrm>
                <a:off x="2517" y="1477"/>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4" name="AutoShape 14"/>
              <p:cNvSpPr>
                <a:spLocks noChangeArrowheads="1"/>
              </p:cNvSpPr>
              <p:nvPr/>
            </p:nvSpPr>
            <p:spPr bwMode="auto">
              <a:xfrm>
                <a:off x="2658"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75" name="Text Box 15"/>
              <p:cNvSpPr txBox="1">
                <a:spLocks noChangeArrowheads="1"/>
              </p:cNvSpPr>
              <p:nvPr/>
            </p:nvSpPr>
            <p:spPr bwMode="auto">
              <a:xfrm>
                <a:off x="2393" y="1605"/>
                <a:ext cx="379"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8</a:t>
                </a:r>
              </a:p>
            </p:txBody>
          </p:sp>
          <p:sp>
            <p:nvSpPr>
              <p:cNvPr id="163856" name="Oval 16"/>
              <p:cNvSpPr>
                <a:spLocks noChangeArrowheads="1"/>
              </p:cNvSpPr>
              <p:nvPr/>
            </p:nvSpPr>
            <p:spPr bwMode="auto">
              <a:xfrm>
                <a:off x="2883" y="1172"/>
                <a:ext cx="420"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57" name="AutoShape 17"/>
              <p:cNvSpPr>
                <a:spLocks noChangeArrowheads="1"/>
              </p:cNvSpPr>
              <p:nvPr/>
            </p:nvSpPr>
            <p:spPr bwMode="auto">
              <a:xfrm>
                <a:off x="2907" y="12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8" name="AutoShape 18"/>
              <p:cNvSpPr>
                <a:spLocks noChangeArrowheads="1"/>
              </p:cNvSpPr>
              <p:nvPr/>
            </p:nvSpPr>
            <p:spPr bwMode="auto">
              <a:xfrm>
                <a:off x="3055" y="1198"/>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59" name="AutoShape 19"/>
              <p:cNvSpPr>
                <a:spLocks noChangeArrowheads="1"/>
              </p:cNvSpPr>
              <p:nvPr/>
            </p:nvSpPr>
            <p:spPr bwMode="auto">
              <a:xfrm>
                <a:off x="3003" y="1333"/>
                <a:ext cx="113"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0" name="AutoShape 20"/>
              <p:cNvSpPr>
                <a:spLocks noChangeArrowheads="1"/>
              </p:cNvSpPr>
              <p:nvPr/>
            </p:nvSpPr>
            <p:spPr bwMode="auto">
              <a:xfrm>
                <a:off x="3145" y="131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81" name="Text Box 21"/>
              <p:cNvSpPr txBox="1">
                <a:spLocks noChangeArrowheads="1"/>
              </p:cNvSpPr>
              <p:nvPr/>
            </p:nvSpPr>
            <p:spPr bwMode="auto">
              <a:xfrm>
                <a:off x="2879" y="1461"/>
                <a:ext cx="428"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grpSp>
            <p:nvGrpSpPr>
              <p:cNvPr id="4" name="Group 22"/>
              <p:cNvGrpSpPr>
                <a:grpSpLocks/>
              </p:cNvGrpSpPr>
              <p:nvPr/>
            </p:nvGrpSpPr>
            <p:grpSpPr bwMode="auto">
              <a:xfrm>
                <a:off x="3300" y="752"/>
                <a:ext cx="423" cy="471"/>
                <a:chOff x="3300" y="752"/>
                <a:chExt cx="423" cy="471"/>
              </a:xfrm>
            </p:grpSpPr>
            <p:sp>
              <p:nvSpPr>
                <p:cNvPr id="163863" name="Oval 23"/>
                <p:cNvSpPr>
                  <a:spLocks noChangeArrowheads="1"/>
                </p:cNvSpPr>
                <p:nvPr/>
              </p:nvSpPr>
              <p:spPr bwMode="auto">
                <a:xfrm>
                  <a:off x="3304" y="75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64" name="AutoShape 24"/>
                <p:cNvSpPr>
                  <a:spLocks noChangeArrowheads="1"/>
                </p:cNvSpPr>
                <p:nvPr/>
              </p:nvSpPr>
              <p:spPr bwMode="auto">
                <a:xfrm>
                  <a:off x="3328" y="81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5" name="AutoShape 25"/>
                <p:cNvSpPr>
                  <a:spLocks noChangeArrowheads="1"/>
                </p:cNvSpPr>
                <p:nvPr/>
              </p:nvSpPr>
              <p:spPr bwMode="auto">
                <a:xfrm>
                  <a:off x="3475" y="778"/>
                  <a:ext cx="112" cy="120"/>
                </a:xfrm>
                <a:prstGeom prst="smileyFace">
                  <a:avLst>
                    <a:gd name="adj" fmla="val -792"/>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6" name="AutoShape 26"/>
                <p:cNvSpPr>
                  <a:spLocks noChangeArrowheads="1"/>
                </p:cNvSpPr>
                <p:nvPr/>
              </p:nvSpPr>
              <p:spPr bwMode="auto">
                <a:xfrm>
                  <a:off x="3424" y="91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67" name="AutoShape 27"/>
                <p:cNvSpPr>
                  <a:spLocks noChangeArrowheads="1"/>
                </p:cNvSpPr>
                <p:nvPr/>
              </p:nvSpPr>
              <p:spPr bwMode="auto">
                <a:xfrm>
                  <a:off x="3565" y="89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61" name="Text Box 28"/>
                <p:cNvSpPr txBox="1">
                  <a:spLocks noChangeArrowheads="1"/>
                </p:cNvSpPr>
                <p:nvPr/>
              </p:nvSpPr>
              <p:spPr bwMode="auto">
                <a:xfrm>
                  <a:off x="3300" y="1041"/>
                  <a:ext cx="379" cy="182"/>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9</a:t>
                  </a:r>
                </a:p>
              </p:txBody>
            </p:sp>
          </p:grpSp>
          <p:sp>
            <p:nvSpPr>
              <p:cNvPr id="163869" name="Oval 29"/>
              <p:cNvSpPr>
                <a:spLocks noChangeArrowheads="1"/>
              </p:cNvSpPr>
              <p:nvPr/>
            </p:nvSpPr>
            <p:spPr bwMode="auto">
              <a:xfrm>
                <a:off x="2775" y="167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70" name="AutoShape 30"/>
              <p:cNvSpPr>
                <a:spLocks noChangeArrowheads="1"/>
              </p:cNvSpPr>
              <p:nvPr/>
            </p:nvSpPr>
            <p:spPr bwMode="auto">
              <a:xfrm>
                <a:off x="2799" y="174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1" name="AutoShape 31"/>
              <p:cNvSpPr>
                <a:spLocks noChangeArrowheads="1"/>
              </p:cNvSpPr>
              <p:nvPr/>
            </p:nvSpPr>
            <p:spPr bwMode="auto">
              <a:xfrm>
                <a:off x="2946" y="170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2" name="AutoShape 32"/>
              <p:cNvSpPr>
                <a:spLocks noChangeArrowheads="1"/>
              </p:cNvSpPr>
              <p:nvPr/>
            </p:nvSpPr>
            <p:spPr bwMode="auto">
              <a:xfrm>
                <a:off x="2895" y="18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3" name="AutoShape 33"/>
              <p:cNvSpPr>
                <a:spLocks noChangeArrowheads="1"/>
              </p:cNvSpPr>
              <p:nvPr/>
            </p:nvSpPr>
            <p:spPr bwMode="auto">
              <a:xfrm>
                <a:off x="3036" y="1819"/>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88" name="Text Box 34"/>
              <p:cNvSpPr txBox="1">
                <a:spLocks noChangeArrowheads="1"/>
              </p:cNvSpPr>
              <p:nvPr/>
            </p:nvSpPr>
            <p:spPr bwMode="auto">
              <a:xfrm>
                <a:off x="2771" y="1965"/>
                <a:ext cx="419"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11</a:t>
                </a:r>
              </a:p>
            </p:txBody>
          </p:sp>
          <p:sp>
            <p:nvSpPr>
              <p:cNvPr id="163875" name="Oval 35"/>
              <p:cNvSpPr>
                <a:spLocks noChangeArrowheads="1"/>
              </p:cNvSpPr>
              <p:nvPr/>
            </p:nvSpPr>
            <p:spPr bwMode="auto">
              <a:xfrm>
                <a:off x="3394"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76" name="AutoShape 36"/>
              <p:cNvSpPr>
                <a:spLocks noChangeArrowheads="1"/>
              </p:cNvSpPr>
              <p:nvPr/>
            </p:nvSpPr>
            <p:spPr bwMode="auto">
              <a:xfrm>
                <a:off x="3418" y="1381"/>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7" name="AutoShape 37"/>
              <p:cNvSpPr>
                <a:spLocks noChangeArrowheads="1"/>
              </p:cNvSpPr>
              <p:nvPr/>
            </p:nvSpPr>
            <p:spPr bwMode="auto">
              <a:xfrm>
                <a:off x="3565" y="134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8" name="AutoShape 38"/>
              <p:cNvSpPr>
                <a:spLocks noChangeArrowheads="1"/>
              </p:cNvSpPr>
              <p:nvPr/>
            </p:nvSpPr>
            <p:spPr bwMode="auto">
              <a:xfrm>
                <a:off x="3514" y="1477"/>
                <a:ext cx="112" cy="120"/>
              </a:xfrm>
              <a:prstGeom prst="smileyFace">
                <a:avLst>
                  <a:gd name="adj" fmla="val 20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79" name="AutoShape 39"/>
              <p:cNvSpPr>
                <a:spLocks noChangeArrowheads="1"/>
              </p:cNvSpPr>
              <p:nvPr/>
            </p:nvSpPr>
            <p:spPr bwMode="auto">
              <a:xfrm>
                <a:off x="3655"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394" name="Text Box 40"/>
              <p:cNvSpPr txBox="1">
                <a:spLocks noChangeArrowheads="1"/>
              </p:cNvSpPr>
              <p:nvPr/>
            </p:nvSpPr>
            <p:spPr bwMode="auto">
              <a:xfrm>
                <a:off x="3390" y="1605"/>
                <a:ext cx="427"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12</a:t>
                </a:r>
              </a:p>
            </p:txBody>
          </p:sp>
          <p:sp>
            <p:nvSpPr>
              <p:cNvPr id="15395" name="Line 41"/>
              <p:cNvSpPr>
                <a:spLocks noChangeShapeType="1"/>
              </p:cNvSpPr>
              <p:nvPr/>
            </p:nvSpPr>
            <p:spPr bwMode="auto">
              <a:xfrm>
                <a:off x="3131" y="825"/>
                <a:ext cx="171" cy="75"/>
              </a:xfrm>
              <a:prstGeom prst="line">
                <a:avLst/>
              </a:prstGeom>
              <a:noFill/>
              <a:ln w="28575">
                <a:solidFill>
                  <a:srgbClr val="171E77"/>
                </a:solidFill>
                <a:round/>
                <a:headEnd/>
                <a:tailEnd type="triangle" w="sm" len="sm"/>
              </a:ln>
            </p:spPr>
            <p:txBody>
              <a:bodyPr/>
              <a:lstStyle/>
              <a:p>
                <a:endParaRPr lang="en-GB"/>
              </a:p>
            </p:txBody>
          </p:sp>
          <p:sp>
            <p:nvSpPr>
              <p:cNvPr id="15396" name="Line 42"/>
              <p:cNvSpPr>
                <a:spLocks noChangeShapeType="1"/>
              </p:cNvSpPr>
              <p:nvPr/>
            </p:nvSpPr>
            <p:spPr bwMode="auto">
              <a:xfrm>
                <a:off x="3044" y="897"/>
                <a:ext cx="462" cy="459"/>
              </a:xfrm>
              <a:prstGeom prst="line">
                <a:avLst/>
              </a:prstGeom>
              <a:noFill/>
              <a:ln w="28575">
                <a:solidFill>
                  <a:srgbClr val="171E77"/>
                </a:solidFill>
                <a:round/>
                <a:headEnd/>
                <a:tailEnd type="triangle" w="sm" len="sm"/>
              </a:ln>
            </p:spPr>
            <p:txBody>
              <a:bodyPr/>
              <a:lstStyle/>
              <a:p>
                <a:endParaRPr lang="en-GB"/>
              </a:p>
            </p:txBody>
          </p:sp>
          <p:sp>
            <p:nvSpPr>
              <p:cNvPr id="15397" name="Line 43"/>
              <p:cNvSpPr>
                <a:spLocks noChangeShapeType="1"/>
              </p:cNvSpPr>
              <p:nvPr/>
            </p:nvSpPr>
            <p:spPr bwMode="auto">
              <a:xfrm>
                <a:off x="2903" y="957"/>
                <a:ext cx="121" cy="264"/>
              </a:xfrm>
              <a:prstGeom prst="line">
                <a:avLst/>
              </a:prstGeom>
              <a:noFill/>
              <a:ln w="28575">
                <a:solidFill>
                  <a:srgbClr val="171E77"/>
                </a:solidFill>
                <a:round/>
                <a:headEnd/>
                <a:tailEnd type="triangle" w="sm" len="sm"/>
              </a:ln>
            </p:spPr>
            <p:txBody>
              <a:bodyPr/>
              <a:lstStyle/>
              <a:p>
                <a:endParaRPr lang="en-GB"/>
              </a:p>
            </p:txBody>
          </p:sp>
          <p:sp>
            <p:nvSpPr>
              <p:cNvPr id="15398" name="Line 44"/>
              <p:cNvSpPr>
                <a:spLocks noChangeShapeType="1"/>
              </p:cNvSpPr>
              <p:nvPr/>
            </p:nvSpPr>
            <p:spPr bwMode="auto">
              <a:xfrm>
                <a:off x="2783" y="978"/>
                <a:ext cx="145" cy="717"/>
              </a:xfrm>
              <a:prstGeom prst="line">
                <a:avLst/>
              </a:prstGeom>
              <a:noFill/>
              <a:ln w="28575">
                <a:solidFill>
                  <a:srgbClr val="171E77"/>
                </a:solidFill>
                <a:round/>
                <a:headEnd/>
                <a:tailEnd type="triangle" w="sm" len="sm"/>
              </a:ln>
            </p:spPr>
            <p:txBody>
              <a:bodyPr/>
              <a:lstStyle/>
              <a:p>
                <a:endParaRPr lang="en-GB"/>
              </a:p>
            </p:txBody>
          </p:sp>
          <p:sp>
            <p:nvSpPr>
              <p:cNvPr id="163885" name="Oval 45"/>
              <p:cNvSpPr>
                <a:spLocks noChangeArrowheads="1"/>
              </p:cNvSpPr>
              <p:nvPr/>
            </p:nvSpPr>
            <p:spPr bwMode="auto">
              <a:xfrm>
                <a:off x="2031" y="1688"/>
                <a:ext cx="420"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86" name="AutoShape 46"/>
              <p:cNvSpPr>
                <a:spLocks noChangeArrowheads="1"/>
              </p:cNvSpPr>
              <p:nvPr/>
            </p:nvSpPr>
            <p:spPr bwMode="auto">
              <a:xfrm>
                <a:off x="2055" y="175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7" name="AutoShape 47"/>
              <p:cNvSpPr>
                <a:spLocks noChangeArrowheads="1"/>
              </p:cNvSpPr>
              <p:nvPr/>
            </p:nvSpPr>
            <p:spPr bwMode="auto">
              <a:xfrm>
                <a:off x="2203" y="171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8" name="AutoShape 48"/>
              <p:cNvSpPr>
                <a:spLocks noChangeArrowheads="1"/>
              </p:cNvSpPr>
              <p:nvPr/>
            </p:nvSpPr>
            <p:spPr bwMode="auto">
              <a:xfrm>
                <a:off x="2151" y="1849"/>
                <a:ext cx="113" cy="120"/>
              </a:xfrm>
              <a:prstGeom prst="smileyFace">
                <a:avLst>
                  <a:gd name="adj" fmla="val -1458"/>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89" name="AutoShape 49"/>
              <p:cNvSpPr>
                <a:spLocks noChangeArrowheads="1"/>
              </p:cNvSpPr>
              <p:nvPr/>
            </p:nvSpPr>
            <p:spPr bwMode="auto">
              <a:xfrm>
                <a:off x="2293" y="183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0" name="Oval 50"/>
              <p:cNvSpPr>
                <a:spLocks noChangeArrowheads="1"/>
              </p:cNvSpPr>
              <p:nvPr/>
            </p:nvSpPr>
            <p:spPr bwMode="auto">
              <a:xfrm>
                <a:off x="1857" y="117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91" name="AutoShape 51"/>
              <p:cNvSpPr>
                <a:spLocks noChangeArrowheads="1"/>
              </p:cNvSpPr>
              <p:nvPr/>
            </p:nvSpPr>
            <p:spPr bwMode="auto">
              <a:xfrm>
                <a:off x="1881" y="123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2" name="AutoShape 52"/>
              <p:cNvSpPr>
                <a:spLocks noChangeArrowheads="1"/>
              </p:cNvSpPr>
              <p:nvPr/>
            </p:nvSpPr>
            <p:spPr bwMode="auto">
              <a:xfrm>
                <a:off x="2028" y="1198"/>
                <a:ext cx="112" cy="120"/>
              </a:xfrm>
              <a:prstGeom prst="smileyFace">
                <a:avLst>
                  <a:gd name="adj" fmla="val -2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3" name="AutoShape 53"/>
              <p:cNvSpPr>
                <a:spLocks noChangeArrowheads="1"/>
              </p:cNvSpPr>
              <p:nvPr/>
            </p:nvSpPr>
            <p:spPr bwMode="auto">
              <a:xfrm>
                <a:off x="1977" y="1333"/>
                <a:ext cx="112" cy="120"/>
              </a:xfrm>
              <a:prstGeom prst="smileyFace">
                <a:avLst>
                  <a:gd name="adj" fmla="val 18750"/>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894" name="AutoShape 54"/>
              <p:cNvSpPr>
                <a:spLocks noChangeArrowheads="1"/>
              </p:cNvSpPr>
              <p:nvPr/>
            </p:nvSpPr>
            <p:spPr bwMode="auto">
              <a:xfrm>
                <a:off x="2118" y="131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09" name="Text Box 55"/>
              <p:cNvSpPr txBox="1">
                <a:spLocks noChangeArrowheads="1"/>
              </p:cNvSpPr>
              <p:nvPr/>
            </p:nvSpPr>
            <p:spPr bwMode="auto">
              <a:xfrm>
                <a:off x="1853" y="1461"/>
                <a:ext cx="419" cy="178"/>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11</a:t>
                </a:r>
              </a:p>
            </p:txBody>
          </p:sp>
          <p:sp>
            <p:nvSpPr>
              <p:cNvPr id="15410" name="Line 56"/>
              <p:cNvSpPr>
                <a:spLocks noChangeShapeType="1"/>
              </p:cNvSpPr>
              <p:nvPr/>
            </p:nvSpPr>
            <p:spPr bwMode="auto">
              <a:xfrm flipH="1">
                <a:off x="2120" y="957"/>
                <a:ext cx="99" cy="240"/>
              </a:xfrm>
              <a:prstGeom prst="line">
                <a:avLst/>
              </a:prstGeom>
              <a:noFill/>
              <a:ln w="28575">
                <a:solidFill>
                  <a:srgbClr val="171E77"/>
                </a:solidFill>
                <a:round/>
                <a:headEnd/>
                <a:tailEnd type="triangle" w="sm" len="sm"/>
              </a:ln>
            </p:spPr>
            <p:txBody>
              <a:bodyPr/>
              <a:lstStyle/>
              <a:p>
                <a:endParaRPr lang="en-GB"/>
              </a:p>
            </p:txBody>
          </p:sp>
          <p:sp>
            <p:nvSpPr>
              <p:cNvPr id="15411" name="Line 57"/>
              <p:cNvSpPr>
                <a:spLocks noChangeShapeType="1"/>
              </p:cNvSpPr>
              <p:nvPr/>
            </p:nvSpPr>
            <p:spPr bwMode="auto">
              <a:xfrm flipH="1">
                <a:off x="2240" y="984"/>
                <a:ext cx="171" cy="705"/>
              </a:xfrm>
              <a:prstGeom prst="line">
                <a:avLst/>
              </a:prstGeom>
              <a:noFill/>
              <a:ln w="28575">
                <a:solidFill>
                  <a:srgbClr val="171E77"/>
                </a:solidFill>
                <a:round/>
                <a:headEnd/>
                <a:tailEnd type="triangle" w="sm" len="sm"/>
              </a:ln>
            </p:spPr>
            <p:txBody>
              <a:bodyPr/>
              <a:lstStyle/>
              <a:p>
                <a:endParaRPr lang="en-GB"/>
              </a:p>
            </p:txBody>
          </p:sp>
          <p:sp>
            <p:nvSpPr>
              <p:cNvPr id="163898" name="Oval 58"/>
              <p:cNvSpPr>
                <a:spLocks noChangeArrowheads="1"/>
              </p:cNvSpPr>
              <p:nvPr/>
            </p:nvSpPr>
            <p:spPr bwMode="auto">
              <a:xfrm>
                <a:off x="1413" y="1316"/>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899" name="AutoShape 59"/>
              <p:cNvSpPr>
                <a:spLocks noChangeArrowheads="1"/>
              </p:cNvSpPr>
              <p:nvPr/>
            </p:nvSpPr>
            <p:spPr bwMode="auto">
              <a:xfrm>
                <a:off x="1437" y="1381"/>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0" name="AutoShape 60"/>
              <p:cNvSpPr>
                <a:spLocks noChangeArrowheads="1"/>
              </p:cNvSpPr>
              <p:nvPr/>
            </p:nvSpPr>
            <p:spPr bwMode="auto">
              <a:xfrm>
                <a:off x="1584" y="134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1" name="AutoShape 61"/>
              <p:cNvSpPr>
                <a:spLocks noChangeArrowheads="1"/>
              </p:cNvSpPr>
              <p:nvPr/>
            </p:nvSpPr>
            <p:spPr bwMode="auto">
              <a:xfrm>
                <a:off x="1533" y="1477"/>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2" name="AutoShape 62"/>
              <p:cNvSpPr>
                <a:spLocks noChangeArrowheads="1"/>
              </p:cNvSpPr>
              <p:nvPr/>
            </p:nvSpPr>
            <p:spPr bwMode="auto">
              <a:xfrm>
                <a:off x="1674" y="145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17" name="Text Box 63"/>
              <p:cNvSpPr txBox="1">
                <a:spLocks noChangeArrowheads="1"/>
              </p:cNvSpPr>
              <p:nvPr/>
            </p:nvSpPr>
            <p:spPr bwMode="auto">
              <a:xfrm>
                <a:off x="1409" y="1605"/>
                <a:ext cx="38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9</a:t>
                </a:r>
              </a:p>
            </p:txBody>
          </p:sp>
          <p:sp>
            <p:nvSpPr>
              <p:cNvPr id="163904" name="Oval 64"/>
              <p:cNvSpPr>
                <a:spLocks noChangeArrowheads="1"/>
              </p:cNvSpPr>
              <p:nvPr/>
            </p:nvSpPr>
            <p:spPr bwMode="auto">
              <a:xfrm>
                <a:off x="1479" y="752"/>
                <a:ext cx="419" cy="311"/>
              </a:xfrm>
              <a:prstGeom prst="ellipse">
                <a:avLst/>
              </a:prstGeom>
              <a:solidFill>
                <a:srgbClr val="FFFF66"/>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905" name="AutoShape 65"/>
              <p:cNvSpPr>
                <a:spLocks noChangeArrowheads="1"/>
              </p:cNvSpPr>
              <p:nvPr/>
            </p:nvSpPr>
            <p:spPr bwMode="auto">
              <a:xfrm>
                <a:off x="1503" y="81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6" name="AutoShape 66"/>
              <p:cNvSpPr>
                <a:spLocks noChangeArrowheads="1"/>
              </p:cNvSpPr>
              <p:nvPr/>
            </p:nvSpPr>
            <p:spPr bwMode="auto">
              <a:xfrm>
                <a:off x="1650" y="778"/>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7" name="AutoShape 67"/>
              <p:cNvSpPr>
                <a:spLocks noChangeArrowheads="1"/>
              </p:cNvSpPr>
              <p:nvPr/>
            </p:nvSpPr>
            <p:spPr bwMode="auto">
              <a:xfrm>
                <a:off x="1599" y="91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08" name="AutoShape 68"/>
              <p:cNvSpPr>
                <a:spLocks noChangeArrowheads="1"/>
              </p:cNvSpPr>
              <p:nvPr/>
            </p:nvSpPr>
            <p:spPr bwMode="auto">
              <a:xfrm>
                <a:off x="1740" y="89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5423" name="Text Box 69"/>
              <p:cNvSpPr txBox="1">
                <a:spLocks noChangeArrowheads="1"/>
              </p:cNvSpPr>
              <p:nvPr/>
            </p:nvSpPr>
            <p:spPr bwMode="auto">
              <a:xfrm>
                <a:off x="1475" y="1041"/>
                <a:ext cx="42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sp>
            <p:nvSpPr>
              <p:cNvPr id="15424" name="Line 70"/>
              <p:cNvSpPr>
                <a:spLocks noChangeShapeType="1"/>
              </p:cNvSpPr>
              <p:nvPr/>
            </p:nvSpPr>
            <p:spPr bwMode="auto">
              <a:xfrm flipH="1">
                <a:off x="1838" y="798"/>
                <a:ext cx="147" cy="72"/>
              </a:xfrm>
              <a:prstGeom prst="line">
                <a:avLst/>
              </a:prstGeom>
              <a:noFill/>
              <a:ln w="28575">
                <a:solidFill>
                  <a:srgbClr val="171E77"/>
                </a:solidFill>
                <a:round/>
                <a:headEnd/>
                <a:tailEnd type="triangle" w="sm" len="sm"/>
              </a:ln>
            </p:spPr>
            <p:txBody>
              <a:bodyPr/>
              <a:lstStyle/>
              <a:p>
                <a:endParaRPr lang="en-GB"/>
              </a:p>
            </p:txBody>
          </p:sp>
          <p:sp>
            <p:nvSpPr>
              <p:cNvPr id="15425" name="Line 71"/>
              <p:cNvSpPr>
                <a:spLocks noChangeShapeType="1"/>
              </p:cNvSpPr>
              <p:nvPr/>
            </p:nvSpPr>
            <p:spPr bwMode="auto">
              <a:xfrm flipH="1">
                <a:off x="1733" y="879"/>
                <a:ext cx="339" cy="507"/>
              </a:xfrm>
              <a:prstGeom prst="line">
                <a:avLst/>
              </a:prstGeom>
              <a:noFill/>
              <a:ln w="28575">
                <a:solidFill>
                  <a:srgbClr val="171E77"/>
                </a:solidFill>
                <a:round/>
                <a:headEnd/>
                <a:tailEnd type="triangle" w="sm" len="sm"/>
              </a:ln>
            </p:spPr>
            <p:txBody>
              <a:bodyPr/>
              <a:lstStyle/>
              <a:p>
                <a:endParaRPr lang="en-GB"/>
              </a:p>
            </p:txBody>
          </p:sp>
          <p:sp>
            <p:nvSpPr>
              <p:cNvPr id="15426" name="WordArt 72"/>
              <p:cNvSpPr>
                <a:spLocks noChangeArrowheads="1" noChangeShapeType="1" noTextEdit="1"/>
              </p:cNvSpPr>
              <p:nvPr/>
            </p:nvSpPr>
            <p:spPr bwMode="auto">
              <a:xfrm>
                <a:off x="2138" y="267"/>
                <a:ext cx="840" cy="198"/>
              </a:xfrm>
              <a:prstGeom prst="rect">
                <a:avLst/>
              </a:prstGeom>
            </p:spPr>
            <p:txBody>
              <a:bodyPr spcFirstLastPara="1" wrap="none" fromWordArt="1">
                <a:prstTxWarp prst="textArchUp">
                  <a:avLst>
                    <a:gd name="adj" fmla="val 11086868"/>
                  </a:avLst>
                </a:prstTxWarp>
              </a:bodyPr>
              <a:lstStyle/>
              <a:p>
                <a:pPr algn="ctr"/>
                <a:r>
                  <a:rPr lang="en-GB" kern="10">
                    <a:ln w="9525">
                      <a:solidFill>
                        <a:srgbClr val="000000"/>
                      </a:solidFill>
                      <a:round/>
                      <a:headEnd/>
                      <a:tailEnd/>
                    </a:ln>
                    <a:solidFill>
                      <a:srgbClr val="FFFF00"/>
                    </a:solidFill>
                    <a:latin typeface="Arial Black"/>
                  </a:rPr>
                  <a:t>Population</a:t>
                </a:r>
              </a:p>
            </p:txBody>
          </p:sp>
          <p:sp>
            <p:nvSpPr>
              <p:cNvPr id="163913" name="Oval 73"/>
              <p:cNvSpPr>
                <a:spLocks noChangeArrowheads="1"/>
              </p:cNvSpPr>
              <p:nvPr/>
            </p:nvSpPr>
            <p:spPr bwMode="auto">
              <a:xfrm>
                <a:off x="1958" y="432"/>
                <a:ext cx="1236" cy="591"/>
              </a:xfrm>
              <a:prstGeom prst="ellipse">
                <a:avLst/>
              </a:prstGeom>
              <a:solidFill>
                <a:schemeClr val="bg1"/>
              </a:solidFill>
              <a:ln w="9525">
                <a:solidFill>
                  <a:srgbClr val="171E77"/>
                </a:solidFill>
                <a:round/>
                <a:headEnd/>
                <a:tailEnd/>
              </a:ln>
              <a:effectLst>
                <a:outerShdw dist="17961" dir="2700000" algn="ctr" rotWithShape="0">
                  <a:srgbClr val="000000"/>
                </a:outerShdw>
              </a:effectLst>
            </p:spPr>
            <p:txBody>
              <a:bodyPr/>
              <a:lstStyle/>
              <a:p>
                <a:pPr>
                  <a:defRPr/>
                </a:pPr>
                <a:endParaRPr lang="en-GB"/>
              </a:p>
            </p:txBody>
          </p:sp>
          <p:sp>
            <p:nvSpPr>
              <p:cNvPr id="163914" name="AutoShape 74"/>
              <p:cNvSpPr>
                <a:spLocks noChangeArrowheads="1"/>
              </p:cNvSpPr>
              <p:nvPr/>
            </p:nvSpPr>
            <p:spPr bwMode="auto">
              <a:xfrm>
                <a:off x="2092" y="556"/>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5" name="AutoShape 75"/>
              <p:cNvSpPr>
                <a:spLocks noChangeArrowheads="1"/>
              </p:cNvSpPr>
              <p:nvPr/>
            </p:nvSpPr>
            <p:spPr bwMode="auto">
              <a:xfrm>
                <a:off x="2359" y="48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6" name="AutoShape 76"/>
              <p:cNvSpPr>
                <a:spLocks noChangeArrowheads="1"/>
              </p:cNvSpPr>
              <p:nvPr/>
            </p:nvSpPr>
            <p:spPr bwMode="auto">
              <a:xfrm>
                <a:off x="2200" y="835"/>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7" name="AutoShape 77"/>
              <p:cNvSpPr>
                <a:spLocks noChangeArrowheads="1"/>
              </p:cNvSpPr>
              <p:nvPr/>
            </p:nvSpPr>
            <p:spPr bwMode="auto">
              <a:xfrm>
                <a:off x="2437" y="75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8" name="AutoShape 78"/>
              <p:cNvSpPr>
                <a:spLocks noChangeArrowheads="1"/>
              </p:cNvSpPr>
              <p:nvPr/>
            </p:nvSpPr>
            <p:spPr bwMode="auto">
              <a:xfrm>
                <a:off x="2554" y="589"/>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19" name="AutoShape 79"/>
              <p:cNvSpPr>
                <a:spLocks noChangeArrowheads="1"/>
              </p:cNvSpPr>
              <p:nvPr/>
            </p:nvSpPr>
            <p:spPr bwMode="auto">
              <a:xfrm>
                <a:off x="2080" y="772"/>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0" name="AutoShape 80"/>
              <p:cNvSpPr>
                <a:spLocks noChangeArrowheads="1"/>
              </p:cNvSpPr>
              <p:nvPr/>
            </p:nvSpPr>
            <p:spPr bwMode="auto">
              <a:xfrm>
                <a:off x="1984" y="667"/>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1" name="AutoShape 81"/>
              <p:cNvSpPr>
                <a:spLocks noChangeArrowheads="1"/>
              </p:cNvSpPr>
              <p:nvPr/>
            </p:nvSpPr>
            <p:spPr bwMode="auto">
              <a:xfrm>
                <a:off x="2221" y="50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2" name="AutoShape 82"/>
              <p:cNvSpPr>
                <a:spLocks noChangeArrowheads="1"/>
              </p:cNvSpPr>
              <p:nvPr/>
            </p:nvSpPr>
            <p:spPr bwMode="auto">
              <a:xfrm>
                <a:off x="2848" y="720"/>
                <a:ext cx="112" cy="121"/>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3" name="AutoShape 83"/>
              <p:cNvSpPr>
                <a:spLocks noChangeArrowheads="1"/>
              </p:cNvSpPr>
              <p:nvPr/>
            </p:nvSpPr>
            <p:spPr bwMode="auto">
              <a:xfrm>
                <a:off x="2359" y="87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4" name="AutoShape 84"/>
              <p:cNvSpPr>
                <a:spLocks noChangeArrowheads="1"/>
              </p:cNvSpPr>
              <p:nvPr/>
            </p:nvSpPr>
            <p:spPr bwMode="auto">
              <a:xfrm>
                <a:off x="2296" y="618"/>
                <a:ext cx="112" cy="121"/>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5" name="AutoShape 85"/>
              <p:cNvSpPr>
                <a:spLocks noChangeArrowheads="1"/>
              </p:cNvSpPr>
              <p:nvPr/>
            </p:nvSpPr>
            <p:spPr bwMode="auto">
              <a:xfrm>
                <a:off x="2302" y="75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6" name="AutoShape 86"/>
              <p:cNvSpPr>
                <a:spLocks noChangeArrowheads="1"/>
              </p:cNvSpPr>
              <p:nvPr/>
            </p:nvSpPr>
            <p:spPr bwMode="auto">
              <a:xfrm>
                <a:off x="2431" y="610"/>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7" name="AutoShape 87"/>
              <p:cNvSpPr>
                <a:spLocks noChangeArrowheads="1"/>
              </p:cNvSpPr>
              <p:nvPr/>
            </p:nvSpPr>
            <p:spPr bwMode="auto">
              <a:xfrm>
                <a:off x="2676" y="666"/>
                <a:ext cx="112" cy="121"/>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8" name="AutoShape 88"/>
              <p:cNvSpPr>
                <a:spLocks noChangeArrowheads="1"/>
              </p:cNvSpPr>
              <p:nvPr/>
            </p:nvSpPr>
            <p:spPr bwMode="auto">
              <a:xfrm>
                <a:off x="2491" y="457"/>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29" name="AutoShape 89"/>
              <p:cNvSpPr>
                <a:spLocks noChangeArrowheads="1"/>
              </p:cNvSpPr>
              <p:nvPr/>
            </p:nvSpPr>
            <p:spPr bwMode="auto">
              <a:xfrm>
                <a:off x="2794" y="601"/>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0" name="AutoShape 90"/>
              <p:cNvSpPr>
                <a:spLocks noChangeArrowheads="1"/>
              </p:cNvSpPr>
              <p:nvPr/>
            </p:nvSpPr>
            <p:spPr bwMode="auto">
              <a:xfrm>
                <a:off x="2497" y="889"/>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1" name="AutoShape 91"/>
              <p:cNvSpPr>
                <a:spLocks noChangeArrowheads="1"/>
              </p:cNvSpPr>
              <p:nvPr/>
            </p:nvSpPr>
            <p:spPr bwMode="auto">
              <a:xfrm>
                <a:off x="2626" y="462"/>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2" name="AutoShape 92"/>
              <p:cNvSpPr>
                <a:spLocks noChangeArrowheads="1"/>
              </p:cNvSpPr>
              <p:nvPr/>
            </p:nvSpPr>
            <p:spPr bwMode="auto">
              <a:xfrm>
                <a:off x="2571" y="751"/>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3" name="AutoShape 93"/>
              <p:cNvSpPr>
                <a:spLocks noChangeArrowheads="1"/>
              </p:cNvSpPr>
              <p:nvPr/>
            </p:nvSpPr>
            <p:spPr bwMode="auto">
              <a:xfrm>
                <a:off x="2632" y="883"/>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4" name="AutoShape 94"/>
              <p:cNvSpPr>
                <a:spLocks noChangeArrowheads="1"/>
              </p:cNvSpPr>
              <p:nvPr/>
            </p:nvSpPr>
            <p:spPr bwMode="auto">
              <a:xfrm>
                <a:off x="2761" y="472"/>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5" name="AutoShape 95"/>
              <p:cNvSpPr>
                <a:spLocks noChangeArrowheads="1"/>
              </p:cNvSpPr>
              <p:nvPr/>
            </p:nvSpPr>
            <p:spPr bwMode="auto">
              <a:xfrm>
                <a:off x="2728" y="790"/>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6" name="AutoShape 96"/>
              <p:cNvSpPr>
                <a:spLocks noChangeArrowheads="1"/>
              </p:cNvSpPr>
              <p:nvPr/>
            </p:nvSpPr>
            <p:spPr bwMode="auto">
              <a:xfrm>
                <a:off x="2176" y="667"/>
                <a:ext cx="112" cy="120"/>
              </a:xfrm>
              <a:prstGeom prst="smileyFace">
                <a:avLst>
                  <a:gd name="adj" fmla="val -4653"/>
                </a:avLst>
              </a:prstGeom>
              <a:solidFill>
                <a:srgbClr val="9933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7" name="AutoShape 97"/>
              <p:cNvSpPr>
                <a:spLocks noChangeArrowheads="1"/>
              </p:cNvSpPr>
              <p:nvPr/>
            </p:nvSpPr>
            <p:spPr bwMode="auto">
              <a:xfrm>
                <a:off x="2839" y="850"/>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8" name="AutoShape 98"/>
              <p:cNvSpPr>
                <a:spLocks noChangeArrowheads="1"/>
              </p:cNvSpPr>
              <p:nvPr/>
            </p:nvSpPr>
            <p:spPr bwMode="auto">
              <a:xfrm>
                <a:off x="2893" y="514"/>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39" name="AutoShape 99"/>
              <p:cNvSpPr>
                <a:spLocks noChangeArrowheads="1"/>
              </p:cNvSpPr>
              <p:nvPr/>
            </p:nvSpPr>
            <p:spPr bwMode="auto">
              <a:xfrm>
                <a:off x="3064" y="655"/>
                <a:ext cx="112" cy="120"/>
              </a:xfrm>
              <a:prstGeom prst="smileyFace">
                <a:avLst>
                  <a:gd name="adj" fmla="val -125"/>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40" name="AutoShape 100"/>
              <p:cNvSpPr>
                <a:spLocks noChangeArrowheads="1"/>
              </p:cNvSpPr>
              <p:nvPr/>
            </p:nvSpPr>
            <p:spPr bwMode="auto">
              <a:xfrm>
                <a:off x="2941" y="634"/>
                <a:ext cx="112" cy="120"/>
              </a:xfrm>
              <a:prstGeom prst="smileyFace">
                <a:avLst>
                  <a:gd name="adj" fmla="val 4653"/>
                </a:avLst>
              </a:prstGeom>
              <a:solidFill>
                <a:srgbClr val="CC6600"/>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sp>
            <p:nvSpPr>
              <p:cNvPr id="163941" name="AutoShape 101"/>
              <p:cNvSpPr>
                <a:spLocks noChangeArrowheads="1"/>
              </p:cNvSpPr>
              <p:nvPr/>
            </p:nvSpPr>
            <p:spPr bwMode="auto">
              <a:xfrm>
                <a:off x="2980" y="766"/>
                <a:ext cx="112" cy="120"/>
              </a:xfrm>
              <a:prstGeom prst="smileyFace">
                <a:avLst>
                  <a:gd name="adj" fmla="val 4653"/>
                </a:avLst>
              </a:prstGeom>
              <a:solidFill>
                <a:srgbClr val="FFCC99"/>
              </a:solidFill>
              <a:ln w="9525">
                <a:solidFill>
                  <a:srgbClr val="000000"/>
                </a:solidFill>
                <a:round/>
                <a:headEnd/>
                <a:tailEnd/>
              </a:ln>
              <a:effectLst>
                <a:outerShdw dist="17961" dir="2700000" algn="ctr" rotWithShape="0">
                  <a:srgbClr val="000000"/>
                </a:outerShdw>
              </a:effectLst>
            </p:spPr>
            <p:txBody>
              <a:bodyPr/>
              <a:lstStyle/>
              <a:p>
                <a:pPr>
                  <a:defRPr/>
                </a:pPr>
                <a:endParaRPr lang="en-GB"/>
              </a:p>
            </p:txBody>
          </p:sp>
        </p:grpSp>
        <p:sp>
          <p:nvSpPr>
            <p:cNvPr id="15367" name="Text Box 102"/>
            <p:cNvSpPr txBox="1">
              <a:spLocks noChangeArrowheads="1"/>
            </p:cNvSpPr>
            <p:nvPr/>
          </p:nvSpPr>
          <p:spPr bwMode="auto">
            <a:xfrm>
              <a:off x="2259" y="2045"/>
              <a:ext cx="427" cy="186"/>
            </a:xfrm>
            <a:prstGeom prst="rect">
              <a:avLst/>
            </a:prstGeom>
            <a:noFill/>
            <a:ln w="9525">
              <a:noFill/>
              <a:miter lim="800000"/>
              <a:headEnd/>
              <a:tailEnd/>
            </a:ln>
          </p:spPr>
          <p:txBody>
            <a:bodyPr/>
            <a:lstStyle/>
            <a:p>
              <a:pPr algn="ctr" eaLnBrk="0" hangingPunct="0"/>
              <a:r>
                <a:rPr lang="en-US" sz="1200" i="1">
                  <a:solidFill>
                    <a:srgbClr val="171E77"/>
                  </a:solidFill>
                  <a:latin typeface="Calibri" pitchFamily="34" charset="0"/>
                </a:rPr>
                <a:t>M = 10</a:t>
              </a:r>
            </a:p>
          </p:txBody>
        </p:sp>
      </p:grpSp>
      <p:graphicFrame>
        <p:nvGraphicFramePr>
          <p:cNvPr id="163943" name="Object 103"/>
          <p:cNvGraphicFramePr>
            <a:graphicFrameLocks noChangeAspect="1"/>
          </p:cNvGraphicFramePr>
          <p:nvPr/>
        </p:nvGraphicFramePr>
        <p:xfrm>
          <a:off x="6051550" y="2378075"/>
          <a:ext cx="2570163" cy="1624013"/>
        </p:xfrm>
        <a:graphic>
          <a:graphicData uri="http://schemas.openxmlformats.org/presentationml/2006/ole">
            <mc:AlternateContent xmlns:mc="http://schemas.openxmlformats.org/markup-compatibility/2006">
              <mc:Choice xmlns:v="urn:schemas-microsoft-com:vml" Requires="v">
                <p:oleObj spid="_x0000_s13326" name="Equation" r:id="rId4" imgW="660240" imgH="419040" progId="Equation.3">
                  <p:embed/>
                </p:oleObj>
              </mc:Choice>
              <mc:Fallback>
                <p:oleObj name="Equation" r:id="rId4" imgW="66024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50" y="2378075"/>
                        <a:ext cx="2570163" cy="1624013"/>
                      </a:xfrm>
                      <a:prstGeom prst="rect">
                        <a:avLst/>
                      </a:prstGeom>
                      <a:solidFill>
                        <a:srgbClr val="FFFF00"/>
                      </a:solidFill>
                      <a:ln w="57150">
                        <a:solidFill>
                          <a:schemeClr val="tx2"/>
                        </a:solidFill>
                        <a:miter lim="800000"/>
                        <a:headEnd/>
                        <a:tailEnd/>
                      </a:ln>
                      <a:effectLst>
                        <a:outerShdw blurRad="63500" dist="179605" dir="2700000" algn="ctr" rotWithShape="0">
                          <a:schemeClr val="tx1">
                            <a:alpha val="74998"/>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3845"/>
                                        </p:tgtEl>
                                        <p:attrNameLst>
                                          <p:attrName>style.visibility</p:attrName>
                                        </p:attrNameLst>
                                      </p:cBhvr>
                                      <p:to>
                                        <p:strVal val="visible"/>
                                      </p:to>
                                    </p:set>
                                    <p:animEffect transition="in" filter="wipe(up)">
                                      <p:cBhvr>
                                        <p:cTn id="12" dur="500"/>
                                        <p:tgtEl>
                                          <p:spTgt spid="16384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63844"/>
                                        </p:tgtEl>
                                        <p:attrNameLst>
                                          <p:attrName>style.visibility</p:attrName>
                                        </p:attrNameLst>
                                      </p:cBhvr>
                                      <p:to>
                                        <p:strVal val="visible"/>
                                      </p:to>
                                    </p:set>
                                    <p:animEffect transition="in" filter="wipe(up)">
                                      <p:cBhvr>
                                        <p:cTn id="16" dur="500"/>
                                        <p:tgtEl>
                                          <p:spTgt spid="16384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63943"/>
                                        </p:tgtEl>
                                        <p:attrNameLst>
                                          <p:attrName>style.visibility</p:attrName>
                                        </p:attrNameLst>
                                      </p:cBhvr>
                                      <p:to>
                                        <p:strVal val="visible"/>
                                      </p:to>
                                    </p:set>
                                    <p:animEffect transition="in" filter="dissolve">
                                      <p:cBhvr>
                                        <p:cTn id="21" dur="500"/>
                                        <p:tgtEl>
                                          <p:spTgt spid="163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4294967295"/>
          </p:nvPr>
        </p:nvSpPr>
        <p:spPr>
          <a:xfrm>
            <a:off x="0" y="6357958"/>
            <a:ext cx="857224" cy="365125"/>
          </a:xfrm>
          <a:prstGeom prst="rect">
            <a:avLst/>
          </a:prstGeom>
        </p:spPr>
        <p:txBody>
          <a:bodyPr/>
          <a:lstStyle/>
          <a:p>
            <a:pPr>
              <a:defRPr/>
            </a:pPr>
            <a:r>
              <a:rPr lang="en-US"/>
              <a:t>Slide </a:t>
            </a:r>
            <a:fld id="{6EFBB394-D566-4122-A9F6-FED92054EE74}" type="slidenum">
              <a:rPr lang="en-US"/>
              <a:pPr>
                <a:defRPr/>
              </a:pPr>
              <a:t>24</a:t>
            </a:fld>
            <a:endParaRPr lang="en-US"/>
          </a:p>
        </p:txBody>
      </p:sp>
      <p:sp>
        <p:nvSpPr>
          <p:cNvPr id="30723" name="Rectangle 2"/>
          <p:cNvSpPr>
            <a:spLocks noGrp="1" noChangeArrowheads="1"/>
          </p:cNvSpPr>
          <p:nvPr>
            <p:ph type="title"/>
          </p:nvPr>
        </p:nvSpPr>
        <p:spPr/>
        <p:txBody>
          <a:bodyPr/>
          <a:lstStyle/>
          <a:p>
            <a:pPr eaLnBrk="1" hangingPunct="1"/>
            <a:r>
              <a:rPr lang="en-GB" sz="4000" smtClean="0"/>
              <a:t>Confidence Intervals</a:t>
            </a:r>
            <a:endParaRPr lang="en-US" sz="4000" smtClean="0"/>
          </a:p>
        </p:txBody>
      </p:sp>
      <p:sp>
        <p:nvSpPr>
          <p:cNvPr id="30724" name="Rectangle 3"/>
          <p:cNvSpPr>
            <a:spLocks noGrp="1" noChangeArrowheads="1"/>
          </p:cNvSpPr>
          <p:nvPr>
            <p:ph type="body" idx="1"/>
          </p:nvPr>
        </p:nvSpPr>
        <p:spPr/>
        <p:txBody>
          <a:bodyPr/>
          <a:lstStyle/>
          <a:p>
            <a:pPr eaLnBrk="1" hangingPunct="1">
              <a:lnSpc>
                <a:spcPct val="80000"/>
              </a:lnSpc>
            </a:pPr>
            <a:r>
              <a:rPr lang="en-GB" sz="2800" dirty="0" err="1" smtClean="0"/>
              <a:t>Domjan</a:t>
            </a:r>
            <a:r>
              <a:rPr lang="en-GB" sz="2800" dirty="0" smtClean="0"/>
              <a:t> et al. (1998)</a:t>
            </a:r>
          </a:p>
          <a:p>
            <a:pPr lvl="1" eaLnBrk="1" hangingPunct="1">
              <a:lnSpc>
                <a:spcPct val="80000"/>
              </a:lnSpc>
            </a:pPr>
            <a:r>
              <a:rPr lang="en-GB" sz="2400" dirty="0" smtClean="0"/>
              <a:t>‘Conditioned’ sperm release in Japanese Quail.</a:t>
            </a:r>
          </a:p>
          <a:p>
            <a:pPr eaLnBrk="1" hangingPunct="1">
              <a:lnSpc>
                <a:spcPct val="80000"/>
              </a:lnSpc>
            </a:pPr>
            <a:r>
              <a:rPr lang="en-GB" sz="2800" dirty="0" smtClean="0"/>
              <a:t>True Mean</a:t>
            </a:r>
          </a:p>
          <a:p>
            <a:pPr lvl="1" eaLnBrk="1" hangingPunct="1">
              <a:lnSpc>
                <a:spcPct val="80000"/>
              </a:lnSpc>
            </a:pPr>
            <a:r>
              <a:rPr lang="en-GB" sz="2400" dirty="0" smtClean="0"/>
              <a:t>15 Million sperm</a:t>
            </a:r>
          </a:p>
          <a:p>
            <a:pPr eaLnBrk="1" hangingPunct="1">
              <a:lnSpc>
                <a:spcPct val="80000"/>
              </a:lnSpc>
            </a:pPr>
            <a:r>
              <a:rPr lang="en-GB" sz="2800" dirty="0" smtClean="0"/>
              <a:t>Sample Mean</a:t>
            </a:r>
          </a:p>
          <a:p>
            <a:pPr lvl="1" eaLnBrk="1" hangingPunct="1">
              <a:lnSpc>
                <a:spcPct val="80000"/>
              </a:lnSpc>
            </a:pPr>
            <a:r>
              <a:rPr lang="en-GB" sz="2400" dirty="0" smtClean="0"/>
              <a:t> 17 Million sperm</a:t>
            </a:r>
          </a:p>
          <a:p>
            <a:pPr eaLnBrk="1" hangingPunct="1">
              <a:lnSpc>
                <a:spcPct val="80000"/>
              </a:lnSpc>
            </a:pPr>
            <a:r>
              <a:rPr lang="en-GB" sz="2800" dirty="0" smtClean="0"/>
              <a:t>Interval estimate</a:t>
            </a:r>
          </a:p>
          <a:p>
            <a:pPr lvl="1" eaLnBrk="1" hangingPunct="1">
              <a:lnSpc>
                <a:spcPct val="80000"/>
              </a:lnSpc>
            </a:pPr>
            <a:r>
              <a:rPr lang="en-GB" sz="2400" dirty="0" smtClean="0"/>
              <a:t>12 to 22 million (contains true value)</a:t>
            </a:r>
          </a:p>
          <a:p>
            <a:pPr lvl="1" eaLnBrk="1" hangingPunct="1">
              <a:lnSpc>
                <a:spcPct val="80000"/>
              </a:lnSpc>
            </a:pPr>
            <a:r>
              <a:rPr lang="en-GB" sz="2400" dirty="0" smtClean="0"/>
              <a:t>16 to 18 million (misses true value)</a:t>
            </a:r>
          </a:p>
          <a:p>
            <a:pPr lvl="1" eaLnBrk="1" hangingPunct="1">
              <a:lnSpc>
                <a:spcPct val="80000"/>
              </a:lnSpc>
            </a:pPr>
            <a:r>
              <a:rPr lang="en-GB" sz="2400" dirty="0" err="1" smtClean="0"/>
              <a:t>CIs</a:t>
            </a:r>
            <a:r>
              <a:rPr lang="en-GB" sz="2400" dirty="0" smtClean="0"/>
              <a:t> constructed such that 95% contain the true value.</a:t>
            </a:r>
            <a:endParaRPr lang="en-US" sz="2400" dirty="0" smtClean="0"/>
          </a:p>
        </p:txBody>
      </p:sp>
      <p:pic>
        <p:nvPicPr>
          <p:cNvPr id="30722" name="Picture 2"/>
          <p:cNvPicPr>
            <a:picLocks noChangeAspect="1" noChangeArrowheads="1"/>
          </p:cNvPicPr>
          <p:nvPr/>
        </p:nvPicPr>
        <p:blipFill>
          <a:blip r:embed="rId2"/>
          <a:srcRect/>
          <a:stretch>
            <a:fillRect/>
          </a:stretch>
        </p:blipFill>
        <p:spPr bwMode="auto">
          <a:xfrm>
            <a:off x="6572264" y="2500314"/>
            <a:ext cx="2007870" cy="2161413"/>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3"/>
          <p:cNvSpPr>
            <a:spLocks noGrp="1"/>
          </p:cNvSpPr>
          <p:nvPr>
            <p:ph type="dt" sz="quarter" idx="4294967295"/>
          </p:nvPr>
        </p:nvSpPr>
        <p:spPr>
          <a:xfrm>
            <a:off x="0" y="6357958"/>
            <a:ext cx="857224" cy="365125"/>
          </a:xfrm>
          <a:prstGeom prst="rect">
            <a:avLst/>
          </a:prstGeom>
        </p:spPr>
        <p:txBody>
          <a:bodyPr/>
          <a:lstStyle/>
          <a:p>
            <a:pPr>
              <a:defRPr/>
            </a:pPr>
            <a:r>
              <a:rPr lang="en-US"/>
              <a:t>Slide </a:t>
            </a:r>
            <a:fld id="{E74FE820-2F2A-4578-BBB2-1C869F69E1FE}" type="slidenum">
              <a:rPr lang="en-US"/>
              <a:pPr>
                <a:defRPr/>
              </a:pPr>
              <a:t>25</a:t>
            </a:fld>
            <a:endParaRPr lang="en-US"/>
          </a:p>
        </p:txBody>
      </p:sp>
      <p:pic>
        <p:nvPicPr>
          <p:cNvPr id="3" name="Picture 2"/>
          <p:cNvPicPr>
            <a:picLocks noChangeAspect="1"/>
          </p:cNvPicPr>
          <p:nvPr/>
        </p:nvPicPr>
        <p:blipFill>
          <a:blip r:embed="rId3"/>
          <a:stretch>
            <a:fillRect/>
          </a:stretch>
        </p:blipFill>
        <p:spPr>
          <a:xfrm>
            <a:off x="1549393" y="215897"/>
            <a:ext cx="6645275" cy="59150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900" y="2108200"/>
            <a:ext cx="7812024" cy="3553968"/>
          </a:xfrm>
          <a:prstGeom prst="rect">
            <a:avLst/>
          </a:prstGeom>
        </p:spPr>
      </p:pic>
      <p:sp>
        <p:nvSpPr>
          <p:cNvPr id="3" name="Title 2"/>
          <p:cNvSpPr>
            <a:spLocks noGrp="1"/>
          </p:cNvSpPr>
          <p:nvPr>
            <p:ph type="title"/>
          </p:nvPr>
        </p:nvSpPr>
        <p:spPr/>
        <p:txBody>
          <a:bodyPr/>
          <a:lstStyle/>
          <a:p>
            <a:r>
              <a:rPr lang="en-US" dirty="0" smtClean="0"/>
              <a:t>Showing Confidence Intervals Visually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Hypotheses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Null hypothesis, </a:t>
            </a:r>
            <a:r>
              <a:rPr lang="en-GB" i="1" dirty="0" smtClean="0"/>
              <a:t>H</a:t>
            </a:r>
            <a:r>
              <a:rPr lang="en-GB" sz="2000" i="1" dirty="0" smtClean="0"/>
              <a:t>0</a:t>
            </a:r>
          </a:p>
          <a:p>
            <a:pPr lvl="1"/>
            <a:r>
              <a:rPr lang="en-GB" dirty="0" smtClean="0"/>
              <a:t>There is no effect.</a:t>
            </a:r>
          </a:p>
          <a:p>
            <a:pPr lvl="1"/>
            <a:r>
              <a:rPr lang="en-GB" dirty="0" smtClean="0"/>
              <a:t>E.g. Big Brother contestants and members of the public will not differ in their scores on personality disorder questionnaires</a:t>
            </a:r>
          </a:p>
          <a:p>
            <a:r>
              <a:rPr lang="en-GB" dirty="0" smtClean="0"/>
              <a:t>The alternative hypothesis, </a:t>
            </a:r>
            <a:r>
              <a:rPr lang="en-GB" i="1" dirty="0" smtClean="0"/>
              <a:t>H</a:t>
            </a:r>
            <a:r>
              <a:rPr lang="en-GB" sz="2000" i="1" dirty="0" smtClean="0"/>
              <a:t>1</a:t>
            </a:r>
            <a:endParaRPr lang="en-GB" dirty="0" smtClean="0"/>
          </a:p>
          <a:p>
            <a:pPr lvl="1"/>
            <a:r>
              <a:rPr lang="en-GB" dirty="0" smtClean="0"/>
              <a:t>AKA the experimental hypothesis</a:t>
            </a:r>
          </a:p>
          <a:p>
            <a:pPr lvl="1"/>
            <a:r>
              <a:rPr lang="en-GB" dirty="0" smtClean="0"/>
              <a:t>E.g. Big Brother contestants will score higher on personality disorder questionnaires than members of the public</a:t>
            </a:r>
            <a:endParaRPr lang="en-GB" dirty="0"/>
          </a:p>
        </p:txBody>
      </p:sp>
    </p:spTree>
    <p:extLst>
      <p:ext uri="{BB962C8B-B14F-4D97-AF65-F5344CB8AC3E}">
        <p14:creationId xmlns:p14="http://schemas.microsoft.com/office/powerpoint/2010/main" val="13285750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Test Statistics</a:t>
            </a:r>
            <a:endParaRPr lang="en-GB" dirty="0"/>
          </a:p>
        </p:txBody>
      </p:sp>
      <p:sp>
        <p:nvSpPr>
          <p:cNvPr id="3" name="Content Placeholder 2"/>
          <p:cNvSpPr>
            <a:spLocks noGrp="1"/>
          </p:cNvSpPr>
          <p:nvPr>
            <p:ph idx="1"/>
          </p:nvPr>
        </p:nvSpPr>
        <p:spPr>
          <a:xfrm>
            <a:off x="928662" y="1600201"/>
            <a:ext cx="7758138" cy="2328866"/>
          </a:xfrm>
        </p:spPr>
        <p:txBody>
          <a:bodyPr/>
          <a:lstStyle/>
          <a:p>
            <a:r>
              <a:rPr lang="en-GB" dirty="0" smtClean="0"/>
              <a:t>A Statistic for which the frequency of particular values is known.</a:t>
            </a:r>
          </a:p>
          <a:p>
            <a:r>
              <a:rPr lang="en-GB" dirty="0" smtClean="0"/>
              <a:t>Observed values can be used to test hypotheses.</a:t>
            </a:r>
            <a:endParaRPr lang="en-GB" dirty="0"/>
          </a:p>
        </p:txBody>
      </p:sp>
      <p:pic>
        <p:nvPicPr>
          <p:cNvPr id="4" name="Picture 3"/>
          <p:cNvPicPr>
            <a:picLocks noChangeAspect="1"/>
          </p:cNvPicPr>
          <p:nvPr/>
        </p:nvPicPr>
        <p:blipFill>
          <a:blip r:embed="rId2"/>
          <a:stretch>
            <a:fillRect/>
          </a:stretch>
        </p:blipFill>
        <p:spPr>
          <a:xfrm>
            <a:off x="965200" y="4241800"/>
            <a:ext cx="7899400" cy="8128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What does Statistical Significance </a:t>
            </a:r>
            <a:r>
              <a:rPr lang="en-GB" dirty="0" smtClean="0"/>
              <a:t>(NHST) Tell </a:t>
            </a:r>
            <a:r>
              <a:rPr lang="en-GB" dirty="0" smtClean="0"/>
              <a:t>Us?</a:t>
            </a:r>
            <a:endParaRPr lang="en-GB" dirty="0"/>
          </a:p>
        </p:txBody>
      </p:sp>
      <p:sp>
        <p:nvSpPr>
          <p:cNvPr id="3" name="Content Placeholder 2"/>
          <p:cNvSpPr>
            <a:spLocks noGrp="1"/>
          </p:cNvSpPr>
          <p:nvPr>
            <p:ph idx="1"/>
          </p:nvPr>
        </p:nvSpPr>
        <p:spPr/>
        <p:txBody>
          <a:bodyPr/>
          <a:lstStyle/>
          <a:p>
            <a:r>
              <a:rPr lang="en-GB" dirty="0" smtClean="0"/>
              <a:t>The importance of an effect?</a:t>
            </a:r>
          </a:p>
          <a:p>
            <a:pPr lvl="1"/>
            <a:r>
              <a:rPr lang="en-GB" dirty="0" smtClean="0"/>
              <a:t>No, significance depends on sample size.</a:t>
            </a:r>
          </a:p>
          <a:p>
            <a:r>
              <a:rPr lang="en-GB" dirty="0" smtClean="0"/>
              <a:t>That the null hypothesis is false?</a:t>
            </a:r>
          </a:p>
          <a:p>
            <a:pPr lvl="1"/>
            <a:r>
              <a:rPr lang="en-GB" dirty="0" smtClean="0"/>
              <a:t>No, it is </a:t>
            </a:r>
            <a:r>
              <a:rPr lang="en-GB" i="1" dirty="0" smtClean="0"/>
              <a:t>always</a:t>
            </a:r>
            <a:r>
              <a:rPr lang="en-GB" dirty="0" smtClean="0"/>
              <a:t> false.</a:t>
            </a:r>
          </a:p>
          <a:p>
            <a:r>
              <a:rPr lang="en-GB" dirty="0" smtClean="0"/>
              <a:t>That the null hypothesis is true?</a:t>
            </a:r>
          </a:p>
          <a:p>
            <a:pPr lvl="1"/>
            <a:r>
              <a:rPr lang="en-GB" dirty="0" smtClean="0"/>
              <a:t>No, it is </a:t>
            </a:r>
            <a:r>
              <a:rPr lang="en-GB" i="1" dirty="0" smtClean="0"/>
              <a:t>never</a:t>
            </a:r>
            <a:r>
              <a:rPr lang="en-GB" dirty="0" smtClean="0"/>
              <a:t> true</a:t>
            </a:r>
            <a:r>
              <a:rPr lang="en-GB" dirty="0" smtClean="0"/>
              <a:t>.</a:t>
            </a:r>
          </a:p>
          <a:p>
            <a:r>
              <a:rPr lang="en-GB" dirty="0" smtClean="0"/>
              <a:t>Another problem with NHST is that it encourages all or nothing thinking.</a:t>
            </a:r>
            <a:endParaRPr lang="en-GB" dirty="0"/>
          </a:p>
        </p:txBody>
      </p:sp>
      <p:pic>
        <p:nvPicPr>
          <p:cNvPr id="4" name="Picture 3" descr="jane_superbrain2.gif"/>
          <p:cNvPicPr>
            <a:picLocks noChangeAspect="1"/>
          </p:cNvPicPr>
          <p:nvPr/>
        </p:nvPicPr>
        <p:blipFill>
          <a:blip r:embed="rId2"/>
          <a:stretch>
            <a:fillRect/>
          </a:stretch>
        </p:blipFill>
        <p:spPr>
          <a:xfrm>
            <a:off x="8130540" y="192087"/>
            <a:ext cx="1013460" cy="16301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Research Process</a:t>
            </a:r>
            <a:endParaRPr lang="en-GB" dirty="0"/>
          </a:p>
        </p:txBody>
      </p:sp>
      <p:pic>
        <p:nvPicPr>
          <p:cNvPr id="1026" name="Picture 2"/>
          <p:cNvPicPr>
            <a:picLocks noGrp="1" noChangeAspect="1" noChangeArrowheads="1"/>
          </p:cNvPicPr>
          <p:nvPr>
            <p:ph idx="1"/>
          </p:nvPr>
        </p:nvPicPr>
        <p:blipFill>
          <a:blip r:embed="rId2"/>
          <a:srcRect/>
          <a:stretch>
            <a:fillRect/>
          </a:stretch>
        </p:blipFill>
        <p:spPr bwMode="auto">
          <a:xfrm>
            <a:off x="1255147" y="1285860"/>
            <a:ext cx="7888853" cy="4786346"/>
          </a:xfrm>
          <a:prstGeom prst="rect">
            <a:avLst/>
          </a:prstGeom>
          <a:noFill/>
          <a:ln w="9525">
            <a:noFill/>
            <a:miter lim="800000"/>
            <a:headEnd/>
            <a:tailEnd/>
          </a:ln>
          <a:effectLst/>
        </p:spPr>
      </p:pic>
      <p:sp>
        <p:nvSpPr>
          <p:cNvPr id="4" name="Rectangle 3"/>
          <p:cNvSpPr/>
          <p:nvPr/>
        </p:nvSpPr>
        <p:spPr>
          <a:xfrm>
            <a:off x="1357290" y="5072074"/>
            <a:ext cx="6072230" cy="1071570"/>
          </a:xfrm>
          <a:prstGeom prst="rect">
            <a:avLst/>
          </a:prstGeom>
          <a:solidFill>
            <a:srgbClr val="4F81BD">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One- and Two-Tailed Tests</a:t>
            </a:r>
            <a:endParaRPr lang="en-GB" dirty="0"/>
          </a:p>
        </p:txBody>
      </p:sp>
      <p:pic>
        <p:nvPicPr>
          <p:cNvPr id="5" name="Picture 4"/>
          <p:cNvPicPr>
            <a:picLocks noChangeAspect="1"/>
          </p:cNvPicPr>
          <p:nvPr/>
        </p:nvPicPr>
        <p:blipFill>
          <a:blip r:embed="rId2"/>
          <a:stretch>
            <a:fillRect/>
          </a:stretch>
        </p:blipFill>
        <p:spPr>
          <a:xfrm>
            <a:off x="1054100" y="1524000"/>
            <a:ext cx="7759700" cy="41109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Type I and Type II Errors</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Type I error</a:t>
            </a:r>
          </a:p>
          <a:p>
            <a:pPr lvl="1"/>
            <a:r>
              <a:rPr lang="en-GB" dirty="0" smtClean="0"/>
              <a:t>occurs when we believe that there is a genuine effect in our population, when in fact there isn’t.</a:t>
            </a:r>
          </a:p>
          <a:p>
            <a:pPr lvl="1"/>
            <a:r>
              <a:rPr lang="en-GB" dirty="0" smtClean="0"/>
              <a:t>The probability is the </a:t>
            </a:r>
            <a:r>
              <a:rPr lang="el-GR" i="1" dirty="0" smtClean="0"/>
              <a:t>α</a:t>
            </a:r>
            <a:r>
              <a:rPr lang="en-GB" dirty="0" smtClean="0"/>
              <a:t>-level (usually .05)</a:t>
            </a:r>
          </a:p>
          <a:p>
            <a:r>
              <a:rPr lang="en-GB" dirty="0" smtClean="0"/>
              <a:t>Type II error</a:t>
            </a:r>
          </a:p>
          <a:p>
            <a:pPr lvl="1"/>
            <a:r>
              <a:rPr lang="en-GB" dirty="0" smtClean="0"/>
              <a:t>occurs when we believe that there is no effect in the population when, in reality, there is.</a:t>
            </a:r>
          </a:p>
          <a:p>
            <a:pPr lvl="1"/>
            <a:r>
              <a:rPr lang="en-GB" dirty="0" smtClean="0"/>
              <a:t>The probability is the </a:t>
            </a:r>
            <a:r>
              <a:rPr lang="el-GR" dirty="0" smtClean="0"/>
              <a:t>β</a:t>
            </a:r>
            <a:r>
              <a:rPr lang="en-GB" dirty="0" smtClean="0"/>
              <a:t>-level (often .2)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 and Statistical Significance</a:t>
            </a:r>
            <a:endParaRPr lang="en-US" dirty="0"/>
          </a:p>
        </p:txBody>
      </p:sp>
      <p:pic>
        <p:nvPicPr>
          <p:cNvPr id="4" name="Picture 3"/>
          <p:cNvPicPr>
            <a:picLocks noChangeAspect="1"/>
          </p:cNvPicPr>
          <p:nvPr/>
        </p:nvPicPr>
        <p:blipFill>
          <a:blip r:embed="rId2"/>
          <a:stretch>
            <a:fillRect/>
          </a:stretch>
        </p:blipFill>
        <p:spPr>
          <a:xfrm>
            <a:off x="1968497" y="1600200"/>
            <a:ext cx="6128639" cy="4756150"/>
          </a:xfrm>
          <a:prstGeom prst="rect">
            <a:avLst/>
          </a:prstGeom>
        </p:spPr>
      </p:pic>
    </p:spTree>
    <p:extLst>
      <p:ext uri="{BB962C8B-B14F-4D97-AF65-F5344CB8AC3E}">
        <p14:creationId xmlns:p14="http://schemas.microsoft.com/office/powerpoint/2010/main" val="1409806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GB"/>
              <a:t>PG Stats</a:t>
            </a:r>
          </a:p>
        </p:txBody>
      </p:sp>
      <p:sp>
        <p:nvSpPr>
          <p:cNvPr id="5" name="Footer Placeholder 4"/>
          <p:cNvSpPr>
            <a:spLocks noGrp="1"/>
          </p:cNvSpPr>
          <p:nvPr>
            <p:ph type="ftr" sz="quarter" idx="4294967295"/>
          </p:nvPr>
        </p:nvSpPr>
        <p:spPr>
          <a:xfrm>
            <a:off x="3124200" y="6248400"/>
            <a:ext cx="2895600" cy="457200"/>
          </a:xfrm>
          <a:prstGeom prst="rect">
            <a:avLst/>
          </a:prstGeom>
        </p:spPr>
        <p:txBody>
          <a:bodyPr/>
          <a:lstStyle/>
          <a:p>
            <a:r>
              <a:rPr lang="en-GB"/>
              <a:t>Andy Field</a:t>
            </a:r>
          </a:p>
        </p:txBody>
      </p:sp>
      <p:sp>
        <p:nvSpPr>
          <p:cNvPr id="297986" name="Rectangle 2"/>
          <p:cNvSpPr>
            <a:spLocks noGrp="1" noChangeArrowheads="1"/>
          </p:cNvSpPr>
          <p:nvPr>
            <p:ph type="title"/>
          </p:nvPr>
        </p:nvSpPr>
        <p:spPr/>
        <p:txBody>
          <a:bodyPr/>
          <a:lstStyle/>
          <a:p>
            <a:r>
              <a:rPr lang="en-GB" sz="3200"/>
              <a:t>Effect Sizes</a:t>
            </a:r>
            <a:endParaRPr lang="en-US" sz="3200"/>
          </a:p>
        </p:txBody>
      </p:sp>
      <p:sp>
        <p:nvSpPr>
          <p:cNvPr id="297987" name="Rectangle 3"/>
          <p:cNvSpPr>
            <a:spLocks noGrp="1" noChangeArrowheads="1"/>
          </p:cNvSpPr>
          <p:nvPr>
            <p:ph type="body" idx="1"/>
          </p:nvPr>
        </p:nvSpPr>
        <p:spPr>
          <a:xfrm>
            <a:off x="1000100" y="1428737"/>
            <a:ext cx="7143800" cy="4572032"/>
          </a:xfrm>
        </p:spPr>
        <p:txBody>
          <a:bodyPr/>
          <a:lstStyle/>
          <a:p>
            <a:r>
              <a:rPr lang="en-GB" dirty="0"/>
              <a:t>An effect size is a standardized measure of the size of an effect:</a:t>
            </a:r>
          </a:p>
          <a:p>
            <a:pPr lvl="1"/>
            <a:r>
              <a:rPr lang="en-GB" dirty="0"/>
              <a:t>Standardized = comparable across studies</a:t>
            </a:r>
          </a:p>
          <a:p>
            <a:pPr lvl="1"/>
            <a:r>
              <a:rPr lang="en-GB" dirty="0"/>
              <a:t>Not (as) reliant on the sample size</a:t>
            </a:r>
          </a:p>
          <a:p>
            <a:pPr lvl="1"/>
            <a:r>
              <a:rPr lang="en-GB" dirty="0"/>
              <a:t>Allows people to objectively evaluate the size of observed effect.</a:t>
            </a:r>
          </a:p>
          <a:p>
            <a:pPr lvl="1"/>
            <a:endParaRPr lang="en-GB" dirty="0"/>
          </a:p>
        </p:txBody>
      </p:sp>
      <p:pic>
        <p:nvPicPr>
          <p:cNvPr id="31746" name="Picture 2"/>
          <p:cNvPicPr>
            <a:picLocks noChangeAspect="1" noChangeArrowheads="1"/>
          </p:cNvPicPr>
          <p:nvPr/>
        </p:nvPicPr>
        <p:blipFill>
          <a:blip r:embed="rId2"/>
          <a:srcRect/>
          <a:stretch>
            <a:fillRect/>
          </a:stretch>
        </p:blipFill>
        <p:spPr bwMode="auto">
          <a:xfrm>
            <a:off x="7299332" y="4308476"/>
            <a:ext cx="1541653" cy="2107184"/>
          </a:xfrm>
          <a:prstGeom prst="rect">
            <a:avLst/>
          </a:prstGeom>
          <a:noFill/>
          <a:ln w="9525">
            <a:noFill/>
            <a:miter lim="800000"/>
            <a:headEnd/>
            <a:tailEnd/>
          </a:ln>
          <a:effec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7986"/>
                                        </p:tgtEl>
                                        <p:attrNameLst>
                                          <p:attrName>style.visibility</p:attrName>
                                        </p:attrNameLst>
                                      </p:cBhvr>
                                      <p:to>
                                        <p:strVal val="visible"/>
                                      </p:to>
                                    </p:set>
                                    <p:animEffect transition="in" filter="dissolve">
                                      <p:cBhvr>
                                        <p:cTn id="7" dur="500"/>
                                        <p:tgtEl>
                                          <p:spTgt spid="2979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7987">
                                            <p:txEl>
                                              <p:pRg st="0" end="0"/>
                                            </p:txEl>
                                          </p:spTgt>
                                        </p:tgtEl>
                                        <p:attrNameLst>
                                          <p:attrName>style.visibility</p:attrName>
                                        </p:attrNameLst>
                                      </p:cBhvr>
                                      <p:to>
                                        <p:strVal val="visible"/>
                                      </p:to>
                                    </p:set>
                                    <p:animEffect transition="in" filter="dissolve">
                                      <p:cBhvr>
                                        <p:cTn id="12" dur="500"/>
                                        <p:tgtEl>
                                          <p:spTgt spid="297987">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7987">
                                            <p:txEl>
                                              <p:pRg st="1" end="1"/>
                                            </p:txEl>
                                          </p:spTgt>
                                        </p:tgtEl>
                                        <p:attrNameLst>
                                          <p:attrName>style.visibility</p:attrName>
                                        </p:attrNameLst>
                                      </p:cBhvr>
                                      <p:to>
                                        <p:strVal val="visible"/>
                                      </p:to>
                                    </p:set>
                                    <p:animEffect transition="in" filter="dissolve">
                                      <p:cBhvr>
                                        <p:cTn id="15" dur="500"/>
                                        <p:tgtEl>
                                          <p:spTgt spid="297987">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7987">
                                            <p:txEl>
                                              <p:pRg st="2" end="2"/>
                                            </p:txEl>
                                          </p:spTgt>
                                        </p:tgtEl>
                                        <p:attrNameLst>
                                          <p:attrName>style.visibility</p:attrName>
                                        </p:attrNameLst>
                                      </p:cBhvr>
                                      <p:to>
                                        <p:strVal val="visible"/>
                                      </p:to>
                                    </p:set>
                                    <p:animEffect transition="in" filter="dissolve">
                                      <p:cBhvr>
                                        <p:cTn id="18" dur="500"/>
                                        <p:tgtEl>
                                          <p:spTgt spid="297987">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7987">
                                            <p:txEl>
                                              <p:pRg st="3" end="3"/>
                                            </p:txEl>
                                          </p:spTgt>
                                        </p:tgtEl>
                                        <p:attrNameLst>
                                          <p:attrName>style.visibility</p:attrName>
                                        </p:attrNameLst>
                                      </p:cBhvr>
                                      <p:to>
                                        <p:strVal val="visible"/>
                                      </p:to>
                                    </p:set>
                                    <p:animEffect transition="in" filter="dissolve">
                                      <p:cBhvr>
                                        <p:cTn id="21" dur="500"/>
                                        <p:tgtEl>
                                          <p:spTgt spid="2979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6" grpId="0"/>
      <p:bldP spid="29798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4294967295"/>
          </p:nvPr>
        </p:nvSpPr>
        <p:spPr>
          <a:xfrm>
            <a:off x="0" y="6357958"/>
            <a:ext cx="857224" cy="365125"/>
          </a:xfrm>
          <a:prstGeom prst="rect">
            <a:avLst/>
          </a:prstGeom>
        </p:spPr>
        <p:txBody>
          <a:bodyPr/>
          <a:lstStyle/>
          <a:p>
            <a:r>
              <a:rPr lang="en-GB"/>
              <a:t>PG Stats</a:t>
            </a:r>
          </a:p>
        </p:txBody>
      </p:sp>
      <p:sp>
        <p:nvSpPr>
          <p:cNvPr id="8" name="Footer Placeholder 4"/>
          <p:cNvSpPr>
            <a:spLocks noGrp="1"/>
          </p:cNvSpPr>
          <p:nvPr>
            <p:ph type="ftr" sz="quarter" idx="4294967295"/>
          </p:nvPr>
        </p:nvSpPr>
        <p:spPr>
          <a:xfrm>
            <a:off x="3124200" y="6248400"/>
            <a:ext cx="2895600" cy="457200"/>
          </a:xfrm>
          <a:prstGeom prst="rect">
            <a:avLst/>
          </a:prstGeom>
        </p:spPr>
        <p:txBody>
          <a:bodyPr/>
          <a:lstStyle/>
          <a:p>
            <a:r>
              <a:rPr lang="en-GB"/>
              <a:t>Andy Field</a:t>
            </a:r>
          </a:p>
        </p:txBody>
      </p:sp>
      <p:sp>
        <p:nvSpPr>
          <p:cNvPr id="299010" name="Rectangle 2"/>
          <p:cNvSpPr>
            <a:spLocks noGrp="1" noChangeArrowheads="1"/>
          </p:cNvSpPr>
          <p:nvPr>
            <p:ph type="title"/>
          </p:nvPr>
        </p:nvSpPr>
        <p:spPr/>
        <p:txBody>
          <a:bodyPr/>
          <a:lstStyle/>
          <a:p>
            <a:r>
              <a:rPr lang="en-GB" sz="3200"/>
              <a:t>Effect Size Measures</a:t>
            </a:r>
            <a:endParaRPr lang="en-US" sz="3200"/>
          </a:p>
        </p:txBody>
      </p:sp>
      <p:sp>
        <p:nvSpPr>
          <p:cNvPr id="299011" name="Rectangle 3"/>
          <p:cNvSpPr>
            <a:spLocks noGrp="1" noChangeArrowheads="1"/>
          </p:cNvSpPr>
          <p:nvPr>
            <p:ph type="body" idx="1"/>
          </p:nvPr>
        </p:nvSpPr>
        <p:spPr/>
        <p:txBody>
          <a:bodyPr>
            <a:normAutofit fontScale="92500" lnSpcReduction="20000"/>
          </a:bodyPr>
          <a:lstStyle/>
          <a:p>
            <a:r>
              <a:rPr lang="en-GB" dirty="0"/>
              <a:t>There are several effect size measures that can be used:</a:t>
            </a:r>
          </a:p>
          <a:p>
            <a:pPr lvl="1"/>
            <a:r>
              <a:rPr lang="en-GB" dirty="0"/>
              <a:t>Cohen’s </a:t>
            </a:r>
            <a:r>
              <a:rPr lang="en-GB" i="1" dirty="0"/>
              <a:t>d</a:t>
            </a:r>
          </a:p>
          <a:p>
            <a:pPr lvl="1"/>
            <a:r>
              <a:rPr lang="en-GB" dirty="0"/>
              <a:t>Pearson’s </a:t>
            </a:r>
            <a:r>
              <a:rPr lang="en-GB" i="1" dirty="0"/>
              <a:t>r</a:t>
            </a:r>
          </a:p>
          <a:p>
            <a:pPr lvl="1"/>
            <a:r>
              <a:rPr lang="en-GB" dirty="0"/>
              <a:t>Glass’ </a:t>
            </a:r>
            <a:r>
              <a:rPr lang="el-GR" i="1" dirty="0">
                <a:cs typeface="Arial" charset="0"/>
              </a:rPr>
              <a:t>Δ</a:t>
            </a:r>
            <a:endParaRPr lang="en-GB" i="1" dirty="0">
              <a:cs typeface="Arial" charset="0"/>
            </a:endParaRPr>
          </a:p>
          <a:p>
            <a:pPr lvl="1"/>
            <a:r>
              <a:rPr lang="en-GB" dirty="0">
                <a:cs typeface="Arial" charset="0"/>
              </a:rPr>
              <a:t>Hedges’ </a:t>
            </a:r>
            <a:r>
              <a:rPr lang="en-GB" i="1" dirty="0">
                <a:cs typeface="Arial" charset="0"/>
              </a:rPr>
              <a:t>g</a:t>
            </a:r>
            <a:endParaRPr lang="el-GR" dirty="0">
              <a:cs typeface="Arial" charset="0"/>
            </a:endParaRPr>
          </a:p>
          <a:p>
            <a:pPr lvl="1"/>
            <a:r>
              <a:rPr lang="en-GB" dirty="0"/>
              <a:t>Odds Ratio/Risk rates</a:t>
            </a:r>
          </a:p>
          <a:p>
            <a:r>
              <a:rPr lang="en-GB" dirty="0" smtClean="0"/>
              <a:t>Pearson’s </a:t>
            </a:r>
            <a:r>
              <a:rPr lang="en-GB" i="1" dirty="0" smtClean="0"/>
              <a:t>r </a:t>
            </a:r>
            <a:r>
              <a:rPr lang="en-GB" dirty="0" smtClean="0"/>
              <a:t>is a good intuitive measure</a:t>
            </a:r>
            <a:endParaRPr lang="en-GB" i="1" dirty="0"/>
          </a:p>
          <a:p>
            <a:pPr lvl="1"/>
            <a:r>
              <a:rPr lang="en-GB" dirty="0"/>
              <a:t>Oh, apart from when group sizes are different … </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9010"/>
                                        </p:tgtEl>
                                        <p:attrNameLst>
                                          <p:attrName>style.visibility</p:attrName>
                                        </p:attrNameLst>
                                      </p:cBhvr>
                                      <p:to>
                                        <p:strVal val="visible"/>
                                      </p:to>
                                    </p:set>
                                    <p:animEffect transition="in" filter="dissolve">
                                      <p:cBhvr>
                                        <p:cTn id="7" dur="500"/>
                                        <p:tgtEl>
                                          <p:spTgt spid="2990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9011">
                                            <p:txEl>
                                              <p:pRg st="0" end="0"/>
                                            </p:txEl>
                                          </p:spTgt>
                                        </p:tgtEl>
                                        <p:attrNameLst>
                                          <p:attrName>style.visibility</p:attrName>
                                        </p:attrNameLst>
                                      </p:cBhvr>
                                      <p:to>
                                        <p:strVal val="visible"/>
                                      </p:to>
                                    </p:set>
                                    <p:animEffect transition="in" filter="dissolve">
                                      <p:cBhvr>
                                        <p:cTn id="12" dur="500"/>
                                        <p:tgtEl>
                                          <p:spTgt spid="29901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9011">
                                            <p:txEl>
                                              <p:pRg st="1" end="1"/>
                                            </p:txEl>
                                          </p:spTgt>
                                        </p:tgtEl>
                                        <p:attrNameLst>
                                          <p:attrName>style.visibility</p:attrName>
                                        </p:attrNameLst>
                                      </p:cBhvr>
                                      <p:to>
                                        <p:strVal val="visible"/>
                                      </p:to>
                                    </p:set>
                                    <p:animEffect transition="in" filter="dissolve">
                                      <p:cBhvr>
                                        <p:cTn id="15" dur="500"/>
                                        <p:tgtEl>
                                          <p:spTgt spid="299011">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9011">
                                            <p:txEl>
                                              <p:pRg st="2" end="2"/>
                                            </p:txEl>
                                          </p:spTgt>
                                        </p:tgtEl>
                                        <p:attrNameLst>
                                          <p:attrName>style.visibility</p:attrName>
                                        </p:attrNameLst>
                                      </p:cBhvr>
                                      <p:to>
                                        <p:strVal val="visible"/>
                                      </p:to>
                                    </p:set>
                                    <p:animEffect transition="in" filter="dissolve">
                                      <p:cBhvr>
                                        <p:cTn id="18" dur="500"/>
                                        <p:tgtEl>
                                          <p:spTgt spid="299011">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99011">
                                            <p:txEl>
                                              <p:pRg st="3" end="3"/>
                                            </p:txEl>
                                          </p:spTgt>
                                        </p:tgtEl>
                                        <p:attrNameLst>
                                          <p:attrName>style.visibility</p:attrName>
                                        </p:attrNameLst>
                                      </p:cBhvr>
                                      <p:to>
                                        <p:strVal val="visible"/>
                                      </p:to>
                                    </p:set>
                                    <p:animEffect transition="in" filter="dissolve">
                                      <p:cBhvr>
                                        <p:cTn id="21" dur="500"/>
                                        <p:tgtEl>
                                          <p:spTgt spid="299011">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99011">
                                            <p:txEl>
                                              <p:pRg st="4" end="4"/>
                                            </p:txEl>
                                          </p:spTgt>
                                        </p:tgtEl>
                                        <p:attrNameLst>
                                          <p:attrName>style.visibility</p:attrName>
                                        </p:attrNameLst>
                                      </p:cBhvr>
                                      <p:to>
                                        <p:strVal val="visible"/>
                                      </p:to>
                                    </p:set>
                                    <p:animEffect transition="in" filter="dissolve">
                                      <p:cBhvr>
                                        <p:cTn id="24" dur="500"/>
                                        <p:tgtEl>
                                          <p:spTgt spid="299011">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99011">
                                            <p:txEl>
                                              <p:pRg st="5" end="5"/>
                                            </p:txEl>
                                          </p:spTgt>
                                        </p:tgtEl>
                                        <p:attrNameLst>
                                          <p:attrName>style.visibility</p:attrName>
                                        </p:attrNameLst>
                                      </p:cBhvr>
                                      <p:to>
                                        <p:strVal val="visible"/>
                                      </p:to>
                                    </p:set>
                                    <p:animEffect transition="in" filter="dissolve">
                                      <p:cBhvr>
                                        <p:cTn id="27" dur="500"/>
                                        <p:tgtEl>
                                          <p:spTgt spid="2990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99011">
                                            <p:txEl>
                                              <p:pRg st="6" end="6"/>
                                            </p:txEl>
                                          </p:spTgt>
                                        </p:tgtEl>
                                        <p:attrNameLst>
                                          <p:attrName>style.visibility</p:attrName>
                                        </p:attrNameLst>
                                      </p:cBhvr>
                                      <p:to>
                                        <p:strVal val="visible"/>
                                      </p:to>
                                    </p:set>
                                    <p:animEffect transition="in" filter="dissolve">
                                      <p:cBhvr>
                                        <p:cTn id="32" dur="500"/>
                                        <p:tgtEl>
                                          <p:spTgt spid="299011">
                                            <p:txEl>
                                              <p:pRg st="6" end="6"/>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9011">
                                            <p:txEl>
                                              <p:pRg st="7" end="7"/>
                                            </p:txEl>
                                          </p:spTgt>
                                        </p:tgtEl>
                                        <p:attrNameLst>
                                          <p:attrName>style.visibility</p:attrName>
                                        </p:attrNameLst>
                                      </p:cBhvr>
                                      <p:to>
                                        <p:strVal val="visible"/>
                                      </p:to>
                                    </p:set>
                                    <p:animEffect transition="in" filter="dissolve">
                                      <p:cBhvr>
                                        <p:cTn id="35" dur="500"/>
                                        <p:tgtEl>
                                          <p:spTgt spid="2990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0" grpId="0"/>
      <p:bldP spid="29901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GB"/>
              <a:t>PG Stats</a:t>
            </a:r>
          </a:p>
        </p:txBody>
      </p:sp>
      <p:sp>
        <p:nvSpPr>
          <p:cNvPr id="5" name="Footer Placeholder 4"/>
          <p:cNvSpPr>
            <a:spLocks noGrp="1"/>
          </p:cNvSpPr>
          <p:nvPr>
            <p:ph type="ftr" sz="quarter" idx="4294967295"/>
          </p:nvPr>
        </p:nvSpPr>
        <p:spPr>
          <a:xfrm>
            <a:off x="3124200" y="6248400"/>
            <a:ext cx="2895600" cy="457200"/>
          </a:xfrm>
          <a:prstGeom prst="rect">
            <a:avLst/>
          </a:prstGeom>
        </p:spPr>
        <p:txBody>
          <a:bodyPr/>
          <a:lstStyle/>
          <a:p>
            <a:r>
              <a:rPr lang="en-GB"/>
              <a:t>Andy Field</a:t>
            </a:r>
          </a:p>
        </p:txBody>
      </p:sp>
      <p:sp>
        <p:nvSpPr>
          <p:cNvPr id="305154" name="Rectangle 2"/>
          <p:cNvSpPr>
            <a:spLocks noGrp="1" noChangeArrowheads="1"/>
          </p:cNvSpPr>
          <p:nvPr>
            <p:ph type="title"/>
          </p:nvPr>
        </p:nvSpPr>
        <p:spPr/>
        <p:txBody>
          <a:bodyPr/>
          <a:lstStyle/>
          <a:p>
            <a:r>
              <a:rPr lang="en-GB" sz="3200"/>
              <a:t>Effect Size Measures</a:t>
            </a:r>
            <a:endParaRPr lang="en-US" sz="3200"/>
          </a:p>
        </p:txBody>
      </p:sp>
      <p:sp>
        <p:nvSpPr>
          <p:cNvPr id="305155" name="Rectangle 3"/>
          <p:cNvSpPr>
            <a:spLocks noGrp="1" noChangeArrowheads="1"/>
          </p:cNvSpPr>
          <p:nvPr>
            <p:ph type="body" idx="1"/>
          </p:nvPr>
        </p:nvSpPr>
        <p:spPr>
          <a:xfrm>
            <a:off x="1071538" y="1714488"/>
            <a:ext cx="7386662" cy="4381512"/>
          </a:xfrm>
        </p:spPr>
        <p:txBody>
          <a:bodyPr>
            <a:normAutofit fontScale="85000" lnSpcReduction="10000"/>
          </a:bodyPr>
          <a:lstStyle/>
          <a:p>
            <a:pPr>
              <a:lnSpc>
                <a:spcPct val="90000"/>
              </a:lnSpc>
            </a:pPr>
            <a:r>
              <a:rPr lang="en-GB" i="1" dirty="0"/>
              <a:t>r</a:t>
            </a:r>
            <a:r>
              <a:rPr lang="en-GB" dirty="0"/>
              <a:t> = .1, </a:t>
            </a:r>
            <a:r>
              <a:rPr lang="en-GB" i="1" dirty="0"/>
              <a:t>d</a:t>
            </a:r>
            <a:r>
              <a:rPr lang="en-GB" dirty="0"/>
              <a:t> = .2 (small effect):</a:t>
            </a:r>
          </a:p>
          <a:p>
            <a:pPr lvl="1">
              <a:lnSpc>
                <a:spcPct val="90000"/>
              </a:lnSpc>
            </a:pPr>
            <a:r>
              <a:rPr lang="en-GB" dirty="0"/>
              <a:t>the effect explains 1% of the total variance.</a:t>
            </a:r>
          </a:p>
          <a:p>
            <a:pPr>
              <a:lnSpc>
                <a:spcPct val="90000"/>
              </a:lnSpc>
            </a:pPr>
            <a:r>
              <a:rPr lang="en-GB" i="1" dirty="0"/>
              <a:t>r </a:t>
            </a:r>
            <a:r>
              <a:rPr lang="en-GB" dirty="0"/>
              <a:t>= .3, </a:t>
            </a:r>
            <a:r>
              <a:rPr lang="en-GB" i="1" dirty="0"/>
              <a:t>d</a:t>
            </a:r>
            <a:r>
              <a:rPr lang="en-GB" dirty="0"/>
              <a:t> = .5 (medium effect):</a:t>
            </a:r>
          </a:p>
          <a:p>
            <a:pPr lvl="1">
              <a:lnSpc>
                <a:spcPct val="90000"/>
              </a:lnSpc>
            </a:pPr>
            <a:r>
              <a:rPr lang="en-GB" dirty="0"/>
              <a:t>the effect accounts for 9% of the total variance.</a:t>
            </a:r>
          </a:p>
          <a:p>
            <a:pPr>
              <a:lnSpc>
                <a:spcPct val="90000"/>
              </a:lnSpc>
            </a:pPr>
            <a:r>
              <a:rPr lang="en-GB" i="1" dirty="0"/>
              <a:t>r</a:t>
            </a:r>
            <a:r>
              <a:rPr lang="en-GB" dirty="0"/>
              <a:t> = .5, </a:t>
            </a:r>
            <a:r>
              <a:rPr lang="en-GB" i="1" dirty="0"/>
              <a:t>d</a:t>
            </a:r>
            <a:r>
              <a:rPr lang="en-GB" dirty="0"/>
              <a:t> = .8 (large effect):</a:t>
            </a:r>
          </a:p>
          <a:p>
            <a:pPr lvl="1">
              <a:lnSpc>
                <a:spcPct val="90000"/>
              </a:lnSpc>
            </a:pPr>
            <a:r>
              <a:rPr lang="en-GB" dirty="0"/>
              <a:t>the effect accounts for 25% of the variance</a:t>
            </a:r>
            <a:r>
              <a:rPr lang="en-GB" dirty="0" smtClean="0"/>
              <a:t>.</a:t>
            </a:r>
          </a:p>
          <a:p>
            <a:pPr>
              <a:lnSpc>
                <a:spcPct val="90000"/>
              </a:lnSpc>
            </a:pPr>
            <a:r>
              <a:rPr lang="en-GB" dirty="0" smtClean="0"/>
              <a:t>Beware of these ‘canned’ effect sizes though:</a:t>
            </a:r>
          </a:p>
          <a:p>
            <a:pPr lvl="1">
              <a:lnSpc>
                <a:spcPct val="90000"/>
              </a:lnSpc>
            </a:pPr>
            <a:r>
              <a:rPr lang="en-GB" dirty="0" smtClean="0"/>
              <a:t>The size of effect should be placed within the research context.</a:t>
            </a:r>
            <a:endParaRPr lang="en-GB"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5154"/>
                                        </p:tgtEl>
                                        <p:attrNameLst>
                                          <p:attrName>style.visibility</p:attrName>
                                        </p:attrNameLst>
                                      </p:cBhvr>
                                      <p:to>
                                        <p:strVal val="visible"/>
                                      </p:to>
                                    </p:set>
                                    <p:animEffect transition="in" filter="dissolve">
                                      <p:cBhvr>
                                        <p:cTn id="7" dur="500"/>
                                        <p:tgtEl>
                                          <p:spTgt spid="3051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5155">
                                            <p:txEl>
                                              <p:pRg st="0" end="0"/>
                                            </p:txEl>
                                          </p:spTgt>
                                        </p:tgtEl>
                                        <p:attrNameLst>
                                          <p:attrName>style.visibility</p:attrName>
                                        </p:attrNameLst>
                                      </p:cBhvr>
                                      <p:to>
                                        <p:strVal val="visible"/>
                                      </p:to>
                                    </p:set>
                                    <p:animEffect transition="in" filter="dissolve">
                                      <p:cBhvr>
                                        <p:cTn id="12" dur="500"/>
                                        <p:tgtEl>
                                          <p:spTgt spid="305155">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05155">
                                            <p:txEl>
                                              <p:pRg st="1" end="1"/>
                                            </p:txEl>
                                          </p:spTgt>
                                        </p:tgtEl>
                                        <p:attrNameLst>
                                          <p:attrName>style.visibility</p:attrName>
                                        </p:attrNameLst>
                                      </p:cBhvr>
                                      <p:to>
                                        <p:strVal val="visible"/>
                                      </p:to>
                                    </p:set>
                                    <p:animEffect transition="in" filter="dissolve">
                                      <p:cBhvr>
                                        <p:cTn id="15" dur="500"/>
                                        <p:tgtEl>
                                          <p:spTgt spid="30515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05155">
                                            <p:txEl>
                                              <p:pRg st="2" end="2"/>
                                            </p:txEl>
                                          </p:spTgt>
                                        </p:tgtEl>
                                        <p:attrNameLst>
                                          <p:attrName>style.visibility</p:attrName>
                                        </p:attrNameLst>
                                      </p:cBhvr>
                                      <p:to>
                                        <p:strVal val="visible"/>
                                      </p:to>
                                    </p:set>
                                    <p:animEffect transition="in" filter="dissolve">
                                      <p:cBhvr>
                                        <p:cTn id="20" dur="500"/>
                                        <p:tgtEl>
                                          <p:spTgt spid="305155">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5155">
                                            <p:txEl>
                                              <p:pRg st="3" end="3"/>
                                            </p:txEl>
                                          </p:spTgt>
                                        </p:tgtEl>
                                        <p:attrNameLst>
                                          <p:attrName>style.visibility</p:attrName>
                                        </p:attrNameLst>
                                      </p:cBhvr>
                                      <p:to>
                                        <p:strVal val="visible"/>
                                      </p:to>
                                    </p:set>
                                    <p:animEffect transition="in" filter="dissolve">
                                      <p:cBhvr>
                                        <p:cTn id="23" dur="500"/>
                                        <p:tgtEl>
                                          <p:spTgt spid="30515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05155">
                                            <p:txEl>
                                              <p:pRg st="4" end="4"/>
                                            </p:txEl>
                                          </p:spTgt>
                                        </p:tgtEl>
                                        <p:attrNameLst>
                                          <p:attrName>style.visibility</p:attrName>
                                        </p:attrNameLst>
                                      </p:cBhvr>
                                      <p:to>
                                        <p:strVal val="visible"/>
                                      </p:to>
                                    </p:set>
                                    <p:animEffect transition="in" filter="dissolve">
                                      <p:cBhvr>
                                        <p:cTn id="28" dur="500"/>
                                        <p:tgtEl>
                                          <p:spTgt spid="305155">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5155">
                                            <p:txEl>
                                              <p:pRg st="5" end="5"/>
                                            </p:txEl>
                                          </p:spTgt>
                                        </p:tgtEl>
                                        <p:attrNameLst>
                                          <p:attrName>style.visibility</p:attrName>
                                        </p:attrNameLst>
                                      </p:cBhvr>
                                      <p:to>
                                        <p:strVal val="visible"/>
                                      </p:to>
                                    </p:set>
                                    <p:animEffect transition="in" filter="dissolve">
                                      <p:cBhvr>
                                        <p:cTn id="31" dur="500"/>
                                        <p:tgtEl>
                                          <p:spTgt spid="305155">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05155">
                                            <p:txEl>
                                              <p:pRg st="6" end="6"/>
                                            </p:txEl>
                                          </p:spTgt>
                                        </p:tgtEl>
                                        <p:attrNameLst>
                                          <p:attrName>style.visibility</p:attrName>
                                        </p:attrNameLst>
                                      </p:cBhvr>
                                      <p:to>
                                        <p:strVal val="visible"/>
                                      </p:to>
                                    </p:set>
                                    <p:animEffect transition="in" filter="dissolve">
                                      <p:cBhvr>
                                        <p:cTn id="36" dur="500"/>
                                        <p:tgtEl>
                                          <p:spTgt spid="305155">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05155">
                                            <p:txEl>
                                              <p:pRg st="7" end="7"/>
                                            </p:txEl>
                                          </p:spTgt>
                                        </p:tgtEl>
                                        <p:attrNameLst>
                                          <p:attrName>style.visibility</p:attrName>
                                        </p:attrNameLst>
                                      </p:cBhvr>
                                      <p:to>
                                        <p:strVal val="visible"/>
                                      </p:to>
                                    </p:set>
                                    <p:animEffect transition="in" filter="dissolve">
                                      <p:cBhvr>
                                        <p:cTn id="39" dur="500"/>
                                        <p:tgtEl>
                                          <p:spTgt spid="3051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4" grpId="0"/>
      <p:bldP spid="30515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srcRect/>
          <a:stretch>
            <a:fillRect/>
          </a:stretch>
        </p:blipFill>
        <p:spPr bwMode="auto">
          <a:xfrm>
            <a:off x="7020272" y="3140968"/>
            <a:ext cx="1847850" cy="2476500"/>
          </a:xfrm>
          <a:prstGeom prst="rect">
            <a:avLst/>
          </a:prstGeom>
          <a:noFill/>
          <a:ln w="9525">
            <a:noFill/>
            <a:miter lim="800000"/>
            <a:headEnd/>
            <a:tailEnd/>
          </a:ln>
          <a:effectLst/>
        </p:spPr>
      </p:pic>
      <p:sp>
        <p:nvSpPr>
          <p:cNvPr id="3" name="Title 2"/>
          <p:cNvSpPr>
            <a:spLocks noGrp="1"/>
          </p:cNvSpPr>
          <p:nvPr>
            <p:ph type="title"/>
          </p:nvPr>
        </p:nvSpPr>
        <p:spPr/>
        <p:txBody>
          <a:bodyPr/>
          <a:lstStyle/>
          <a:p>
            <a:r>
              <a:rPr lang="en-US" dirty="0" smtClean="0"/>
              <a:t>Building Statistical Models</a:t>
            </a:r>
            <a:endParaRPr lang="en-US" dirty="0"/>
          </a:p>
        </p:txBody>
      </p:sp>
      <p:pic>
        <p:nvPicPr>
          <p:cNvPr id="2" name="Picture 1"/>
          <p:cNvPicPr>
            <a:picLocks noChangeAspect="1"/>
          </p:cNvPicPr>
          <p:nvPr/>
        </p:nvPicPr>
        <p:blipFill>
          <a:blip r:embed="rId3"/>
          <a:stretch>
            <a:fillRect/>
          </a:stretch>
        </p:blipFill>
        <p:spPr>
          <a:xfrm>
            <a:off x="1115616" y="1916832"/>
            <a:ext cx="6882077" cy="38164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Populations and Samples</a:t>
            </a:r>
            <a:endParaRPr lang="en-GB" dirty="0"/>
          </a:p>
        </p:txBody>
      </p:sp>
      <p:sp>
        <p:nvSpPr>
          <p:cNvPr id="3" name="Content Placeholder 2"/>
          <p:cNvSpPr>
            <a:spLocks noGrp="1"/>
          </p:cNvSpPr>
          <p:nvPr>
            <p:ph idx="1"/>
          </p:nvPr>
        </p:nvSpPr>
        <p:spPr/>
        <p:txBody>
          <a:bodyPr/>
          <a:lstStyle/>
          <a:p>
            <a:r>
              <a:rPr lang="en-GB" dirty="0" smtClean="0"/>
              <a:t>Population</a:t>
            </a:r>
          </a:p>
          <a:p>
            <a:pPr lvl="1"/>
            <a:r>
              <a:rPr lang="en-GB" dirty="0" smtClean="0"/>
              <a:t>The collection of units (be they people, plankton, plants, cities, suicidal authors, etc.) to which we want to generalize a set of findings or a statistical model.</a:t>
            </a:r>
          </a:p>
          <a:p>
            <a:r>
              <a:rPr lang="en-GB" dirty="0" smtClean="0"/>
              <a:t>Sample</a:t>
            </a:r>
          </a:p>
          <a:p>
            <a:pPr lvl="1"/>
            <a:r>
              <a:rPr lang="en-GB" dirty="0" smtClean="0"/>
              <a:t>A smaller (but hopefully representative) collection of units from a population used to determine truths about that population</a:t>
            </a: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75DC9CBD-0B8E-44B0-82E4-D6CE09DDF8A2}" type="slidenum">
              <a:rPr lang="en-US"/>
              <a:pPr/>
              <a:t>6</a:t>
            </a:fld>
            <a:endParaRPr lang="en-US"/>
          </a:p>
        </p:txBody>
      </p:sp>
      <p:sp>
        <p:nvSpPr>
          <p:cNvPr id="120834" name="Rectangle 2"/>
          <p:cNvSpPr>
            <a:spLocks noGrp="1" noChangeArrowheads="1"/>
          </p:cNvSpPr>
          <p:nvPr>
            <p:ph type="title"/>
          </p:nvPr>
        </p:nvSpPr>
        <p:spPr/>
        <p:txBody>
          <a:bodyPr>
            <a:normAutofit fontScale="90000"/>
          </a:bodyPr>
          <a:lstStyle/>
          <a:p>
            <a:r>
              <a:rPr lang="en-GB" dirty="0"/>
              <a:t>The Only Equation You Will Ever Need</a:t>
            </a:r>
          </a:p>
        </p:txBody>
      </p:sp>
      <p:graphicFrame>
        <p:nvGraphicFramePr>
          <p:cNvPr id="120837" name="Object 5"/>
          <p:cNvGraphicFramePr>
            <a:graphicFrameLocks noGrp="1" noChangeAspect="1"/>
          </p:cNvGraphicFramePr>
          <p:nvPr>
            <p:ph idx="1"/>
          </p:nvPr>
        </p:nvGraphicFramePr>
        <p:xfrm>
          <a:off x="1779588" y="3013075"/>
          <a:ext cx="6611937" cy="847725"/>
        </p:xfrm>
        <a:graphic>
          <a:graphicData uri="http://schemas.openxmlformats.org/presentationml/2006/ole">
            <mc:AlternateContent xmlns:mc="http://schemas.openxmlformats.org/markup-compatibility/2006">
              <mc:Choice xmlns:v="urn:schemas-microsoft-com:vml" Requires="v">
                <p:oleObj spid="_x0000_s1038" name="Equation" r:id="rId4" imgW="1485720" imgH="190440" progId="Equation.3">
                  <p:embed/>
                </p:oleObj>
              </mc:Choice>
              <mc:Fallback>
                <p:oleObj name="Equation" r:id="rId4" imgW="1485720" imgH="190440" progId="Equation.3">
                  <p:embed/>
                  <p:pic>
                    <p:nvPicPr>
                      <p:cNvPr id="0" name=""/>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1779588" y="3013075"/>
                        <a:ext cx="6611937" cy="847725"/>
                      </a:xfrm>
                      <a:prstGeom prst="rect">
                        <a:avLst/>
                      </a:prstGeom>
                      <a:noFill/>
                      <a:ln>
                        <a:noFill/>
                      </a:ln>
                      <a:effectLst>
                        <a:outerShdw blurRad="63500" dist="161645" dir="2700000" algn="ctr" rotWithShape="0">
                          <a:schemeClr val="bg2">
                            <a:alpha val="74998"/>
                          </a:schemeClr>
                        </a:outerShdw>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57150">
                            <a:solidFill>
                              <a:schemeClr val="tx2"/>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dissolve">
                                      <p:cBhvr>
                                        <p:cTn id="7" dur="500"/>
                                        <p:tgtEl>
                                          <p:spTgt spid="120834"/>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120837"/>
                                        </p:tgtEl>
                                        <p:attrNameLst>
                                          <p:attrName>style.visibility</p:attrName>
                                        </p:attrNameLst>
                                      </p:cBhvr>
                                      <p:to>
                                        <p:strVal val="visible"/>
                                      </p:to>
                                    </p:set>
                                    <p:anim calcmode="lin" valueType="num">
                                      <p:cBhvr>
                                        <p:cTn id="12" dur="1000" fill="hold"/>
                                        <p:tgtEl>
                                          <p:spTgt spid="120837"/>
                                        </p:tgtEl>
                                        <p:attrNameLst>
                                          <p:attrName>ppt_w</p:attrName>
                                        </p:attrNameLst>
                                      </p:cBhvr>
                                      <p:tavLst>
                                        <p:tav tm="0">
                                          <p:val>
                                            <p:fltVal val="0"/>
                                          </p:val>
                                        </p:tav>
                                        <p:tav tm="100000">
                                          <p:val>
                                            <p:strVal val="#ppt_w"/>
                                          </p:val>
                                        </p:tav>
                                      </p:tavLst>
                                    </p:anim>
                                    <p:anim calcmode="lin" valueType="num">
                                      <p:cBhvr>
                                        <p:cTn id="13" dur="1000" fill="hold"/>
                                        <p:tgtEl>
                                          <p:spTgt spid="120837"/>
                                        </p:tgtEl>
                                        <p:attrNameLst>
                                          <p:attrName>ppt_h</p:attrName>
                                        </p:attrNameLst>
                                      </p:cBhvr>
                                      <p:tavLst>
                                        <p:tav tm="0">
                                          <p:val>
                                            <p:fltVal val="0"/>
                                          </p:val>
                                        </p:tav>
                                        <p:tav tm="100000">
                                          <p:val>
                                            <p:strVal val="#ppt_h"/>
                                          </p:val>
                                        </p:tav>
                                      </p:tavLst>
                                    </p:anim>
                                    <p:anim calcmode="lin" valueType="num">
                                      <p:cBhvr>
                                        <p:cTn id="14" dur="1000" fill="hold"/>
                                        <p:tgtEl>
                                          <p:spTgt spid="12083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208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50FDD2A1-7191-4702-B7C4-873FA1AB38B8}" type="slidenum">
              <a:rPr lang="en-US"/>
              <a:pPr/>
              <a:t>7</a:t>
            </a:fld>
            <a:endParaRPr lang="en-US"/>
          </a:p>
        </p:txBody>
      </p:sp>
      <p:sp>
        <p:nvSpPr>
          <p:cNvPr id="152578" name="Rectangle 2"/>
          <p:cNvSpPr>
            <a:spLocks noGrp="1" noChangeArrowheads="1"/>
          </p:cNvSpPr>
          <p:nvPr>
            <p:ph type="title"/>
          </p:nvPr>
        </p:nvSpPr>
        <p:spPr/>
        <p:txBody>
          <a:bodyPr/>
          <a:lstStyle/>
          <a:p>
            <a:r>
              <a:rPr lang="en-GB"/>
              <a:t>A Simple Statistical Model</a:t>
            </a:r>
          </a:p>
        </p:txBody>
      </p:sp>
      <p:sp>
        <p:nvSpPr>
          <p:cNvPr id="152579" name="Rectangle 3"/>
          <p:cNvSpPr>
            <a:spLocks noGrp="1" noChangeArrowheads="1"/>
          </p:cNvSpPr>
          <p:nvPr>
            <p:ph type="body" idx="1"/>
          </p:nvPr>
        </p:nvSpPr>
        <p:spPr/>
        <p:txBody>
          <a:bodyPr/>
          <a:lstStyle/>
          <a:p>
            <a:pPr>
              <a:spcBef>
                <a:spcPct val="30000"/>
              </a:spcBef>
              <a:spcAft>
                <a:spcPct val="30000"/>
              </a:spcAft>
            </a:pPr>
            <a:r>
              <a:rPr lang="en-GB" sz="2800"/>
              <a:t>In Statistics we fit models to our data (i.e. we use a statistical model to represent what is happening in the real world).</a:t>
            </a:r>
          </a:p>
          <a:p>
            <a:pPr>
              <a:spcBef>
                <a:spcPct val="30000"/>
              </a:spcBef>
              <a:spcAft>
                <a:spcPct val="30000"/>
              </a:spcAft>
            </a:pPr>
            <a:r>
              <a:rPr lang="en-GB" sz="2800"/>
              <a:t>The mean is a hypothetical value (i.e. it doesn’t have to be a value that actually exists in the data set).</a:t>
            </a:r>
          </a:p>
          <a:p>
            <a:pPr>
              <a:spcBef>
                <a:spcPct val="30000"/>
              </a:spcBef>
              <a:spcAft>
                <a:spcPct val="30000"/>
              </a:spcAft>
            </a:pPr>
            <a:r>
              <a:rPr lang="en-GB" sz="2800"/>
              <a:t>As such, the mean is simple statistical model.</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dissolve">
                                      <p:cBhvr>
                                        <p:cTn id="7" dur="500"/>
                                        <p:tgtEl>
                                          <p:spTgt spid="1525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2579">
                                            <p:txEl>
                                              <p:pRg st="0" end="0"/>
                                            </p:txEl>
                                          </p:spTgt>
                                        </p:tgtEl>
                                        <p:attrNameLst>
                                          <p:attrName>style.visibility</p:attrName>
                                        </p:attrNameLst>
                                      </p:cBhvr>
                                      <p:to>
                                        <p:strVal val="visible"/>
                                      </p:to>
                                    </p:set>
                                    <p:animEffect transition="in" filter="dissolve">
                                      <p:cBhvr>
                                        <p:cTn id="12" dur="500"/>
                                        <p:tgtEl>
                                          <p:spTgt spid="1525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2579">
                                            <p:txEl>
                                              <p:pRg st="1" end="1"/>
                                            </p:txEl>
                                          </p:spTgt>
                                        </p:tgtEl>
                                        <p:attrNameLst>
                                          <p:attrName>style.visibility</p:attrName>
                                        </p:attrNameLst>
                                      </p:cBhvr>
                                      <p:to>
                                        <p:strVal val="visible"/>
                                      </p:to>
                                    </p:set>
                                    <p:animEffect transition="in" filter="dissolve">
                                      <p:cBhvr>
                                        <p:cTn id="17" dur="500"/>
                                        <p:tgtEl>
                                          <p:spTgt spid="15257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2579">
                                            <p:txEl>
                                              <p:pRg st="2" end="2"/>
                                            </p:txEl>
                                          </p:spTgt>
                                        </p:tgtEl>
                                        <p:attrNameLst>
                                          <p:attrName>style.visibility</p:attrName>
                                        </p:attrNameLst>
                                      </p:cBhvr>
                                      <p:to>
                                        <p:strVal val="visible"/>
                                      </p:to>
                                    </p:set>
                                    <p:animEffect transition="in" filter="dissolve">
                                      <p:cBhvr>
                                        <p:cTn id="22" dur="500"/>
                                        <p:tgtEl>
                                          <p:spTgt spid="152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utoUpdateAnimBg="0"/>
      <p:bldP spid="152579" grpId="0" build="p" bldLvl="2"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4"/>
          <p:cNvSpPr>
            <a:spLocks noGrp="1"/>
          </p:cNvSpPr>
          <p:nvPr>
            <p:ph type="dt" sz="half" idx="4294967295"/>
          </p:nvPr>
        </p:nvSpPr>
        <p:spPr>
          <a:xfrm>
            <a:off x="457200" y="6381750"/>
            <a:ext cx="2133600" cy="339725"/>
          </a:xfrm>
          <a:prstGeom prst="rect">
            <a:avLst/>
          </a:prstGeom>
        </p:spPr>
        <p:txBody>
          <a:bodyPr/>
          <a:lstStyle/>
          <a:p>
            <a:r>
              <a:rPr lang="en-US"/>
              <a:t>Slide </a:t>
            </a:r>
            <a:fld id="{69EC0E74-D279-45D9-AE89-54ECE43AE514}" type="slidenum">
              <a:rPr lang="en-US"/>
              <a:pPr/>
              <a:t>8</a:t>
            </a:fld>
            <a:endParaRPr lang="en-US"/>
          </a:p>
        </p:txBody>
      </p:sp>
      <p:sp>
        <p:nvSpPr>
          <p:cNvPr id="113666" name="Rectangle 2"/>
          <p:cNvSpPr>
            <a:spLocks noGrp="1" noChangeArrowheads="1"/>
          </p:cNvSpPr>
          <p:nvPr>
            <p:ph type="title"/>
          </p:nvPr>
        </p:nvSpPr>
        <p:spPr>
          <a:xfrm>
            <a:off x="655638" y="196850"/>
            <a:ext cx="7772400" cy="1143000"/>
          </a:xfrm>
        </p:spPr>
        <p:txBody>
          <a:bodyPr/>
          <a:lstStyle/>
          <a:p>
            <a:r>
              <a:rPr lang="en-GB" dirty="0"/>
              <a:t>The </a:t>
            </a:r>
            <a:r>
              <a:rPr lang="en-GB" dirty="0" smtClean="0"/>
              <a:t>Mean</a:t>
            </a:r>
            <a:endParaRPr lang="en-GB" dirty="0"/>
          </a:p>
        </p:txBody>
      </p:sp>
      <p:sp>
        <p:nvSpPr>
          <p:cNvPr id="113667" name="Rectangle 3"/>
          <p:cNvSpPr>
            <a:spLocks noGrp="1" noChangeArrowheads="1"/>
          </p:cNvSpPr>
          <p:nvPr>
            <p:ph type="body" sz="half" idx="1"/>
          </p:nvPr>
        </p:nvSpPr>
        <p:spPr>
          <a:xfrm>
            <a:off x="1474788" y="1287463"/>
            <a:ext cx="6967537" cy="2116137"/>
          </a:xfrm>
        </p:spPr>
        <p:txBody>
          <a:bodyPr/>
          <a:lstStyle/>
          <a:p>
            <a:pPr>
              <a:lnSpc>
                <a:spcPct val="80000"/>
              </a:lnSpc>
              <a:spcBef>
                <a:spcPct val="30000"/>
              </a:spcBef>
              <a:spcAft>
                <a:spcPct val="30000"/>
              </a:spcAft>
            </a:pPr>
            <a:endParaRPr lang="en-US" sz="2800" dirty="0" smtClean="0"/>
          </a:p>
          <a:p>
            <a:pPr>
              <a:lnSpc>
                <a:spcPct val="80000"/>
              </a:lnSpc>
              <a:spcBef>
                <a:spcPct val="30000"/>
              </a:spcBef>
              <a:spcAft>
                <a:spcPct val="30000"/>
              </a:spcAft>
            </a:pPr>
            <a:r>
              <a:rPr lang="en-US" sz="2800" dirty="0" smtClean="0"/>
              <a:t>The </a:t>
            </a:r>
            <a:r>
              <a:rPr lang="en-US" sz="2800" dirty="0"/>
              <a:t>mean is </a:t>
            </a:r>
            <a:r>
              <a:rPr lang="en-US" sz="2800" dirty="0" smtClean="0"/>
              <a:t>the </a:t>
            </a:r>
            <a:r>
              <a:rPr lang="en-US" sz="2800" dirty="0"/>
              <a:t>value from which the (squared) scores deviate least (it has the least error).</a:t>
            </a:r>
            <a:endParaRPr lang="en-GB" sz="2800" dirty="0"/>
          </a:p>
        </p:txBody>
      </p:sp>
      <p:graphicFrame>
        <p:nvGraphicFramePr>
          <p:cNvPr id="113668" name="Object 4"/>
          <p:cNvGraphicFramePr>
            <a:graphicFrameLocks noGrp="1" noChangeAspect="1"/>
          </p:cNvGraphicFramePr>
          <p:nvPr>
            <p:ph sz="half" idx="2"/>
          </p:nvPr>
        </p:nvGraphicFramePr>
        <p:xfrm>
          <a:off x="2849563" y="3714750"/>
          <a:ext cx="3983037" cy="1909763"/>
        </p:xfrm>
        <a:graphic>
          <a:graphicData uri="http://schemas.openxmlformats.org/presentationml/2006/ole">
            <mc:AlternateContent xmlns:mc="http://schemas.openxmlformats.org/markup-compatibility/2006">
              <mc:Choice xmlns:v="urn:schemas-microsoft-com:vml" Requires="v">
                <p:oleObj spid="_x0000_s2062" name="Equation" r:id="rId4" imgW="927000" imgH="444240" progId="Equation.3">
                  <p:embed/>
                </p:oleObj>
              </mc:Choice>
              <mc:Fallback>
                <p:oleObj name="Equation" r:id="rId4" imgW="92700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9563" y="3714750"/>
                        <a:ext cx="3983037" cy="1909763"/>
                      </a:xfrm>
                      <a:prstGeom prst="rect">
                        <a:avLst/>
                      </a:prstGeom>
                      <a:noFill/>
                      <a:ln>
                        <a:noFill/>
                      </a:ln>
                      <a:effectLst>
                        <a:outerShdw blurRad="63500" dist="161645" dir="2700000" algn="ctr" rotWithShape="0">
                          <a:schemeClr val="bg2">
                            <a:alpha val="74998"/>
                          </a:schemeClr>
                        </a:outerShdw>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57150">
                            <a:solidFill>
                              <a:schemeClr val="tx2"/>
                            </a:solidFill>
                            <a:miter lim="800000"/>
                            <a:headEnd/>
                            <a:tailEnd/>
                          </a14:hiddenLine>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dissolve">
                                      <p:cBhvr>
                                        <p:cTn id="7" dur="500"/>
                                        <p:tgtEl>
                                          <p:spTgt spid="1136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3667">
                                            <p:txEl>
                                              <p:pRg st="1" end="1"/>
                                            </p:txEl>
                                          </p:spTgt>
                                        </p:tgtEl>
                                        <p:attrNameLst>
                                          <p:attrName>style.visibility</p:attrName>
                                        </p:attrNameLst>
                                      </p:cBhvr>
                                      <p:to>
                                        <p:strVal val="visible"/>
                                      </p:to>
                                    </p:set>
                                    <p:animEffect transition="in" filter="dissolve">
                                      <p:cBhvr>
                                        <p:cTn id="12" dur="500"/>
                                        <p:tgtEl>
                                          <p:spTgt spid="1136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nodeType="clickEffect">
                                  <p:stCondLst>
                                    <p:cond delay="0"/>
                                  </p:stCondLst>
                                  <p:childTnLst>
                                    <p:set>
                                      <p:cBhvr>
                                        <p:cTn id="16" dur="1" fill="hold">
                                          <p:stCondLst>
                                            <p:cond delay="0"/>
                                          </p:stCondLst>
                                        </p:cTn>
                                        <p:tgtEl>
                                          <p:spTgt spid="113668"/>
                                        </p:tgtEl>
                                        <p:attrNameLst>
                                          <p:attrName>style.visibility</p:attrName>
                                        </p:attrNameLst>
                                      </p:cBhvr>
                                      <p:to>
                                        <p:strVal val="visible"/>
                                      </p:to>
                                    </p:set>
                                    <p:anim calcmode="lin" valueType="num">
                                      <p:cBhvr>
                                        <p:cTn id="17" dur="1000" fill="hold"/>
                                        <p:tgtEl>
                                          <p:spTgt spid="113668"/>
                                        </p:tgtEl>
                                        <p:attrNameLst>
                                          <p:attrName>ppt_w</p:attrName>
                                        </p:attrNameLst>
                                      </p:cBhvr>
                                      <p:tavLst>
                                        <p:tav tm="0">
                                          <p:val>
                                            <p:fltVal val="0"/>
                                          </p:val>
                                        </p:tav>
                                        <p:tav tm="100000">
                                          <p:val>
                                            <p:strVal val="#ppt_w"/>
                                          </p:val>
                                        </p:tav>
                                      </p:tavLst>
                                    </p:anim>
                                    <p:anim calcmode="lin" valueType="num">
                                      <p:cBhvr>
                                        <p:cTn id="18" dur="1000" fill="hold"/>
                                        <p:tgtEl>
                                          <p:spTgt spid="113668"/>
                                        </p:tgtEl>
                                        <p:attrNameLst>
                                          <p:attrName>ppt_h</p:attrName>
                                        </p:attrNameLst>
                                      </p:cBhvr>
                                      <p:tavLst>
                                        <p:tav tm="0">
                                          <p:val>
                                            <p:fltVal val="0"/>
                                          </p:val>
                                        </p:tav>
                                        <p:tav tm="100000">
                                          <p:val>
                                            <p:strVal val="#ppt_h"/>
                                          </p:val>
                                        </p:tav>
                                      </p:tavLst>
                                    </p:anim>
                                    <p:anim calcmode="lin" valueType="num">
                                      <p:cBhvr>
                                        <p:cTn id="19" dur="1000" fill="hold"/>
                                        <p:tgtEl>
                                          <p:spTgt spid="113668"/>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1366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utoUpdateAnimBg="0"/>
      <p:bldP spid="11366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1" name="Rectangle 3"/>
          <p:cNvSpPr>
            <a:spLocks noGrp="1" noChangeArrowheads="1"/>
          </p:cNvSpPr>
          <p:nvPr>
            <p:ph type="title"/>
          </p:nvPr>
        </p:nvSpPr>
        <p:spPr/>
        <p:txBody>
          <a:bodyPr/>
          <a:lstStyle/>
          <a:p>
            <a:r>
              <a:rPr lang="en-GB" dirty="0"/>
              <a:t>The </a:t>
            </a:r>
            <a:r>
              <a:rPr lang="en-GB" dirty="0" smtClean="0"/>
              <a:t>Mean </a:t>
            </a:r>
            <a:r>
              <a:rPr lang="en-GB" dirty="0"/>
              <a:t>as a </a:t>
            </a:r>
            <a:r>
              <a:rPr lang="en-GB" dirty="0" smtClean="0"/>
              <a:t>Model</a:t>
            </a:r>
            <a:endParaRPr lang="en-GB" dirty="0"/>
          </a:p>
        </p:txBody>
      </p:sp>
      <p:sp>
        <p:nvSpPr>
          <p:cNvPr id="5" name="Date Placeholder 4"/>
          <p:cNvSpPr>
            <a:spLocks noGrp="1"/>
          </p:cNvSpPr>
          <p:nvPr>
            <p:ph type="dt" sz="half" idx="4294967295"/>
          </p:nvPr>
        </p:nvSpPr>
        <p:spPr>
          <a:xfrm>
            <a:off x="0" y="6357938"/>
            <a:ext cx="857250" cy="365125"/>
          </a:xfrm>
          <a:prstGeom prst="rect">
            <a:avLst/>
          </a:prstGeom>
        </p:spPr>
        <p:txBody>
          <a:bodyPr/>
          <a:lstStyle/>
          <a:p>
            <a:r>
              <a:rPr lang="en-US"/>
              <a:t>Slide </a:t>
            </a:r>
            <a:fld id="{DC5ED8E3-A83B-4FB5-947E-92BD5E94C5FA}" type="slidenum">
              <a:rPr lang="en-US"/>
              <a:pPr/>
              <a:t>9</a:t>
            </a:fld>
            <a:endParaRPr lang="en-US"/>
          </a:p>
        </p:txBody>
      </p:sp>
      <p:pic>
        <p:nvPicPr>
          <p:cNvPr id="3" name="Picture 2"/>
          <p:cNvPicPr>
            <a:picLocks noChangeAspect="1"/>
          </p:cNvPicPr>
          <p:nvPr/>
        </p:nvPicPr>
        <p:blipFill>
          <a:blip r:embed="rId3"/>
          <a:stretch>
            <a:fillRect/>
          </a:stretch>
        </p:blipFill>
        <p:spPr>
          <a:xfrm>
            <a:off x="2082800" y="1397000"/>
            <a:ext cx="5537200" cy="1117600"/>
          </a:xfrm>
          <a:prstGeom prst="rect">
            <a:avLst/>
          </a:prstGeom>
        </p:spPr>
      </p:pic>
      <p:pic>
        <p:nvPicPr>
          <p:cNvPr id="4" name="Picture 3"/>
          <p:cNvPicPr>
            <a:picLocks noChangeAspect="1"/>
          </p:cNvPicPr>
          <p:nvPr/>
        </p:nvPicPr>
        <p:blipFill>
          <a:blip r:embed="rId4"/>
          <a:stretch>
            <a:fillRect/>
          </a:stretch>
        </p:blipFill>
        <p:spPr>
          <a:xfrm>
            <a:off x="1320800" y="3467100"/>
            <a:ext cx="7213600" cy="2794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5651"/>
                                        </p:tgtEl>
                                        <p:attrNameLst>
                                          <p:attrName>style.visibility</p:attrName>
                                        </p:attrNameLst>
                                      </p:cBhvr>
                                      <p:to>
                                        <p:strVal val="visible"/>
                                      </p:to>
                                    </p:set>
                                    <p:animEffect transition="in" filter="dissolve">
                                      <p:cBhvr>
                                        <p:cTn id="7" dur="500"/>
                                        <p:tgtEl>
                                          <p:spTgt spid="155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autoUpdateAnimBg="0"/>
    </p:bldLst>
  </p:timing>
</p:sld>
</file>

<file path=ppt/theme/theme1.xml><?xml version="1.0" encoding="utf-8"?>
<a:theme xmlns:a="http://schemas.openxmlformats.org/drawingml/2006/main" name="DiscStat Lectur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pecial Anim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ecial Anim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ecial Anim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ecial Anim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ecial Anim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ecial Anim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ecial Anim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ecial Anim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ecial Anim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ecial Anim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ecial Anim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ecial Anim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DiscStat Lecture.potx</Template>
  <TotalTime>3900</TotalTime>
  <Words>1368</Words>
  <Application>Microsoft Macintosh PowerPoint</Application>
  <PresentationFormat>On-screen Show (4:3)</PresentationFormat>
  <Paragraphs>219</Paragraphs>
  <Slides>35</Slides>
  <Notes>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38" baseType="lpstr">
      <vt:lpstr>DiscStat Lecture</vt:lpstr>
      <vt:lpstr>Equation</vt:lpstr>
      <vt:lpstr>Chart</vt:lpstr>
      <vt:lpstr>Everything You Ever wanted To Know About Statistics</vt:lpstr>
      <vt:lpstr>Aims and Objectives</vt:lpstr>
      <vt:lpstr>The Research Process</vt:lpstr>
      <vt:lpstr>Building Statistical Models</vt:lpstr>
      <vt:lpstr>Populations and Samples</vt:lpstr>
      <vt:lpstr>The Only Equation You Will Ever Need</vt:lpstr>
      <vt:lpstr>A Simple Statistical Model</vt:lpstr>
      <vt:lpstr>The Mean</vt:lpstr>
      <vt:lpstr>The Mean as a Model</vt:lpstr>
      <vt:lpstr>Measuring the ‘Fit’ of the Model</vt:lpstr>
      <vt:lpstr>A Perfect Fit</vt:lpstr>
      <vt:lpstr>Calculating ‘Error’</vt:lpstr>
      <vt:lpstr>PowerPoint Presentation</vt:lpstr>
      <vt:lpstr>Use the Total Error?</vt:lpstr>
      <vt:lpstr>Sum of Squared Errors</vt:lpstr>
      <vt:lpstr>PowerPoint Presentation</vt:lpstr>
      <vt:lpstr>Mean squared Error</vt:lpstr>
      <vt:lpstr>Degrees of Freedom</vt:lpstr>
      <vt:lpstr>The Standard Error</vt:lpstr>
      <vt:lpstr>The SD and the Shape of a Distribution</vt:lpstr>
      <vt:lpstr>Samples Vs. Populations</vt:lpstr>
      <vt:lpstr>Sampling Variation</vt:lpstr>
      <vt:lpstr>PowerPoint Presentation</vt:lpstr>
      <vt:lpstr>Confidence Intervals</vt:lpstr>
      <vt:lpstr>PowerPoint Presentation</vt:lpstr>
      <vt:lpstr>Showing Confidence Intervals Visually </vt:lpstr>
      <vt:lpstr>Types of Hypotheses</vt:lpstr>
      <vt:lpstr>Test Statistics</vt:lpstr>
      <vt:lpstr>What does Statistical Significance (NHST) Tell Us?</vt:lpstr>
      <vt:lpstr>One- and Two-Tailed Tests</vt:lpstr>
      <vt:lpstr>Type I and Type II Errors</vt:lpstr>
      <vt:lpstr>Confidence Intervals and Statistical Significance</vt:lpstr>
      <vt:lpstr>Effect Sizes</vt:lpstr>
      <vt:lpstr>Effect Size Measures</vt:lpstr>
      <vt:lpstr>Effect Size Measures</vt:lpstr>
    </vt:vector>
  </TitlesOfParts>
  <Company>University of Sussex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Andy Field</dc:creator>
  <cp:lastModifiedBy>Professor Andy Field</cp:lastModifiedBy>
  <cp:revision>115</cp:revision>
  <dcterms:created xsi:type="dcterms:W3CDTF">2010-10-05T07:56:41Z</dcterms:created>
  <dcterms:modified xsi:type="dcterms:W3CDTF">2013-04-08T14:40:58Z</dcterms:modified>
</cp:coreProperties>
</file>